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4" r:id="rId11"/>
    <p:sldId id="265" r:id="rId12"/>
    <p:sldId id="285" r:id="rId13"/>
    <p:sldId id="267" r:id="rId14"/>
    <p:sldId id="266" r:id="rId15"/>
    <p:sldId id="268" r:id="rId16"/>
    <p:sldId id="273" r:id="rId17"/>
    <p:sldId id="270" r:id="rId18"/>
    <p:sldId id="286" r:id="rId19"/>
    <p:sldId id="287" r:id="rId20"/>
    <p:sldId id="288" r:id="rId21"/>
    <p:sldId id="289" r:id="rId22"/>
    <p:sldId id="290" r:id="rId23"/>
    <p:sldId id="291" r:id="rId24"/>
    <p:sldId id="274" r:id="rId25"/>
    <p:sldId id="292" r:id="rId26"/>
    <p:sldId id="293" r:id="rId27"/>
    <p:sldId id="269" r:id="rId28"/>
    <p:sldId id="271" r:id="rId29"/>
    <p:sldId id="272" r:id="rId30"/>
    <p:sldId id="294" r:id="rId31"/>
    <p:sldId id="281" r:id="rId32"/>
    <p:sldId id="295" r:id="rId33"/>
    <p:sldId id="297" r:id="rId34"/>
    <p:sldId id="279" r:id="rId35"/>
    <p:sldId id="276" r:id="rId36"/>
    <p:sldId id="298" r:id="rId37"/>
    <p:sldId id="280" r:id="rId38"/>
  </p:sldIdLst>
  <p:sldSz cx="18288000" cy="10287000"/>
  <p:notesSz cx="6858000" cy="9144000"/>
  <p:embeddedFontLs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Lato" panose="020F0502020204030203" pitchFamily="34" charset="0"/>
      <p:regular r:id="rId44"/>
      <p:bold r:id="rId45"/>
      <p:italic r:id="rId46"/>
      <p:boldItalic r:id="rId47"/>
    </p:embeddedFont>
    <p:embeddedFont>
      <p:font typeface="Montserrat Bold" panose="020B0604020202020204" charset="-52"/>
      <p:regular r:id="rId48"/>
    </p:embeddedFont>
    <p:embeddedFont>
      <p:font typeface="Montserrat Semi-Bold" panose="020B0604020202020204" charset="-52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53F"/>
    <a:srgbClr val="4C38F2"/>
    <a:srgbClr val="191919"/>
    <a:srgbClr val="6958F1"/>
    <a:srgbClr val="E2E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87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A5C765-124D-48EA-9C9E-2444B88EF11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6F6702-7BBD-4CB1-98D8-F8F216754BEF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Закон Республики Казахстан «Об образовании» от 27 июля 2007 года № 319-III</a:t>
          </a:r>
        </a:p>
      </dgm:t>
    </dgm:pt>
    <dgm:pt modelId="{9DBDC85F-FF9A-4C10-BAFB-BC7BF224F1A0}" type="parTrans" cxnId="{9C4464D4-0C58-4CD7-AAB7-E0AD6E706A5D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AE063955-2BAF-4A4D-BB0C-75D9A3FCFBDE}" type="sibTrans" cxnId="{9C4464D4-0C58-4CD7-AAB7-E0AD6E706A5D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0AA732AB-2745-4D73-A65C-6440FD5D9A45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Концепция обучения в течение всей жизни (непрерывное образование) от </a:t>
          </a:r>
          <a:r>
            <a:rPr lang="ru-RU" sz="2000" b="0" i="0" dirty="0">
              <a:solidFill>
                <a:srgbClr val="10253F"/>
              </a:solidFill>
              <a:latin typeface="Century Gothic" panose="020B0502020202020204" pitchFamily="34" charset="0"/>
            </a:rPr>
            <a:t>28 марта 2023 </a:t>
          </a:r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года № 248</a:t>
          </a:r>
        </a:p>
      </dgm:t>
    </dgm:pt>
    <dgm:pt modelId="{93418B4D-1F52-4BB8-A716-665DFF7FA8CF}" type="parTrans" cxnId="{1516E447-382A-4DCD-AD8A-8D9D8C88E52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9884BDE8-5B39-41DD-A52D-ED015BABA06F}" type="sibTrans" cxnId="{1516E447-382A-4DCD-AD8A-8D9D8C88E52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6AE0297E-11AB-4A69-9526-A7DA4F2423FB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организации учебного процесса по кредитной технологии обучения (приказ МОН РК от 20 апреля 2011 года №152)</a:t>
          </a:r>
        </a:p>
      </dgm:t>
    </dgm:pt>
    <dgm:pt modelId="{4B528358-F8E3-4138-BE45-AE01C46FE82C}" type="parTrans" cxnId="{C241D804-5F85-4D7E-8F01-D4AB531D9DFE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B99E3F95-963E-4673-B2BD-BB388CB9BA35}" type="sibTrans" cxnId="{C241D804-5F85-4D7E-8F01-D4AB531D9DFE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D5DEE48D-9E93-4A6A-8E06-8E5299171BD5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Типовые правила деятельности организаций образования, реализующих образовательные программы высшего и(или) послевузовского образования (приказ МОН РК от 30 октября 2018 года №595)</a:t>
          </a:r>
        </a:p>
      </dgm:t>
    </dgm:pt>
    <dgm:pt modelId="{DD04D480-62E1-49A0-A9EA-A9F8D1C9D4E8}" type="parTrans" cxnId="{D9D18D74-D789-4E1D-8A84-67A89856C620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C2BE3A01-437A-4AE3-A506-552C7C78A8E4}" type="sibTrans" cxnId="{D9D18D74-D789-4E1D-8A84-67A89856C620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D7740DB6-0AB4-4324-B881-EBC31571DD19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Типовые правила деятельности организаций технического и профессионального, </a:t>
          </a:r>
          <a:r>
            <a:rPr lang="ru-RU" sz="2000" dirty="0" err="1">
              <a:solidFill>
                <a:srgbClr val="10253F"/>
              </a:solidFill>
              <a:latin typeface="Century Gothic" panose="020B0502020202020204" pitchFamily="34" charset="0"/>
            </a:rPr>
            <a:t>послесреднего</a:t>
          </a:r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 образования, организаций дополнительного образования для детей и взрослых (приказ МОН РК от 31 августа 2022 года № 385)</a:t>
          </a:r>
        </a:p>
      </dgm:t>
    </dgm:pt>
    <dgm:pt modelId="{A085B5E2-17FE-42F6-B05B-F7E4DED83A68}" type="parTrans" cxnId="{7573D4CC-A595-4389-8B0B-11170551BB18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1823D08F-BF05-4179-BBC0-D50C7974F0DA}" type="sibTrans" cxnId="{7573D4CC-A595-4389-8B0B-11170551BB18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7EDA5727-C07C-4918-83BC-BED9C3B93056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признания результатов обучения, полученных взрослыми через неформальное образование, предоставляемое организациями, внесенными в перечень признанных организаций, предоставляющих неформальное образование (приказ МОН РК от 28 сентября 2018 года №508)</a:t>
          </a:r>
        </a:p>
      </dgm:t>
    </dgm:pt>
    <dgm:pt modelId="{AE41E3C1-5999-4169-80C9-F53D4E9B5620}" type="parTrans" cxnId="{046E3019-BF8B-4E78-8B4F-20BC22B77A0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390B1F30-F146-412E-BAA9-D61027088278}" type="sibTrans" cxnId="{046E3019-BF8B-4E78-8B4F-20BC22B77A0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948E4B2B-4FCF-4D89-B0FF-E9984503134C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признания организаций, предоставляющих неформальное образование, и формирования перечня признанных организаций, предоставляющих неформальное образование (приказ МОН РК от 4 октября 2018 года №537)</a:t>
          </a:r>
        </a:p>
      </dgm:t>
    </dgm:pt>
    <dgm:pt modelId="{9FA58FD3-39B2-4109-8FF8-9573062F0A92}" type="parTrans" cxnId="{3457CBBF-15AA-41EA-899F-FE97CC5B9162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74756320-751E-4F80-8011-B54CC3366020}" type="sibTrans" cxnId="{3457CBBF-15AA-41EA-899F-FE97CC5B9162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259FFFFE-C55D-43FF-82B4-4825B56C943B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Стандарты и Руководства для обеспечения качества высшего образования в европейском пространстве высшего образования (ESG) </a:t>
          </a:r>
        </a:p>
      </dgm:t>
    </dgm:pt>
    <dgm:pt modelId="{7F9BB474-068F-444E-96A0-CD82D3E6104D}" type="parTrans" cxnId="{936A730D-1536-436A-AE8C-8D0FAE5BBB28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D83BE855-ACCB-418B-910B-7F3137837EAE}" type="sibTrans" cxnId="{936A730D-1536-436A-AE8C-8D0FAE5BBB28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34F24991-CB32-477A-946A-D231276EA4B7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Руководства по использованию ECTS </a:t>
          </a:r>
        </a:p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Римское коммюнике министров, ответственных за высшее образование стран ЕВПО от 19 ноября 2020 года.</a:t>
          </a:r>
        </a:p>
      </dgm:t>
    </dgm:pt>
    <dgm:pt modelId="{81A6537F-DADD-4EB6-A3D5-9162AEE71D34}" type="parTrans" cxnId="{3DBE2059-6CD5-42A6-B3BA-61F28477388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70663E58-BDA6-4616-8002-61152EE56401}" type="sibTrans" cxnId="{3DBE2059-6CD5-42A6-B3BA-61F28477388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88BD2332-99E5-420D-8033-0AAEB60B5742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Государственные общеобязательные стандарты высшего и послевузовского образования (приказ МНВО РК от 20 июля 2022 года №2)</a:t>
          </a:r>
        </a:p>
      </dgm:t>
    </dgm:pt>
    <dgm:pt modelId="{9F079BC4-280C-427F-B7B2-BCD431185A01}" type="parTrans" cxnId="{97906CE7-7DA3-404A-9F01-A0590051DB0A}">
      <dgm:prSet/>
      <dgm:spPr/>
      <dgm:t>
        <a:bodyPr/>
        <a:lstStyle/>
        <a:p>
          <a:endParaRPr lang="ru-KZ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8CB9408B-FEA5-467F-9178-656E114A3570}" type="sibTrans" cxnId="{97906CE7-7DA3-404A-9F01-A0590051DB0A}">
      <dgm:prSet/>
      <dgm:spPr/>
      <dgm:t>
        <a:bodyPr/>
        <a:lstStyle/>
        <a:p>
          <a:endParaRPr lang="ru-KZ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15CD970B-DBB1-4899-9B9F-DBA0E2FB7B83}" type="pres">
      <dgm:prSet presAssocID="{FBA5C765-124D-48EA-9C9E-2444B88EF117}" presName="vert0" presStyleCnt="0">
        <dgm:presLayoutVars>
          <dgm:dir/>
          <dgm:animOne val="branch"/>
          <dgm:animLvl val="lvl"/>
        </dgm:presLayoutVars>
      </dgm:prSet>
      <dgm:spPr/>
    </dgm:pt>
    <dgm:pt modelId="{E80C659F-C06F-47F1-A785-D1E5A6B18757}" type="pres">
      <dgm:prSet presAssocID="{B76F6702-7BBD-4CB1-98D8-F8F216754BEF}" presName="thickLine" presStyleLbl="alignNode1" presStyleIdx="0" presStyleCnt="10"/>
      <dgm:spPr/>
    </dgm:pt>
    <dgm:pt modelId="{C1F86FC8-231E-4420-A818-CF3442CC90E8}" type="pres">
      <dgm:prSet presAssocID="{B76F6702-7BBD-4CB1-98D8-F8F216754BEF}" presName="horz1" presStyleCnt="0"/>
      <dgm:spPr/>
    </dgm:pt>
    <dgm:pt modelId="{C971817C-30C3-4767-9580-1B7677222C91}" type="pres">
      <dgm:prSet presAssocID="{B76F6702-7BBD-4CB1-98D8-F8F216754BEF}" presName="tx1" presStyleLbl="revTx" presStyleIdx="0" presStyleCnt="10" custScaleY="67941"/>
      <dgm:spPr/>
    </dgm:pt>
    <dgm:pt modelId="{FFC1C585-82CB-4765-B8A1-F7B0B7028416}" type="pres">
      <dgm:prSet presAssocID="{B76F6702-7BBD-4CB1-98D8-F8F216754BEF}" presName="vert1" presStyleCnt="0"/>
      <dgm:spPr/>
    </dgm:pt>
    <dgm:pt modelId="{B2C75F36-020B-4835-8DCB-B2F1B889534D}" type="pres">
      <dgm:prSet presAssocID="{0AA732AB-2745-4D73-A65C-6440FD5D9A45}" presName="thickLine" presStyleLbl="alignNode1" presStyleIdx="1" presStyleCnt="10"/>
      <dgm:spPr/>
    </dgm:pt>
    <dgm:pt modelId="{F0D4B1BB-E7FB-46FC-A1B1-689EE3FC9F15}" type="pres">
      <dgm:prSet presAssocID="{0AA732AB-2745-4D73-A65C-6440FD5D9A45}" presName="horz1" presStyleCnt="0"/>
      <dgm:spPr/>
    </dgm:pt>
    <dgm:pt modelId="{D15E3343-F41D-42CD-85E1-49DB118AB1F6}" type="pres">
      <dgm:prSet presAssocID="{0AA732AB-2745-4D73-A65C-6440FD5D9A45}" presName="tx1" presStyleLbl="revTx" presStyleIdx="1" presStyleCnt="10" custScaleY="72644"/>
      <dgm:spPr/>
    </dgm:pt>
    <dgm:pt modelId="{56587146-D35C-49C6-A388-793BB13FDBA0}" type="pres">
      <dgm:prSet presAssocID="{0AA732AB-2745-4D73-A65C-6440FD5D9A45}" presName="vert1" presStyleCnt="0"/>
      <dgm:spPr/>
    </dgm:pt>
    <dgm:pt modelId="{F757BE1F-AA41-4190-980D-5FD6A14B211F}" type="pres">
      <dgm:prSet presAssocID="{88BD2332-99E5-420D-8033-0AAEB60B5742}" presName="thickLine" presStyleLbl="alignNode1" presStyleIdx="2" presStyleCnt="10"/>
      <dgm:spPr/>
    </dgm:pt>
    <dgm:pt modelId="{D10CE904-AF7F-4597-AECA-4618AFF5775D}" type="pres">
      <dgm:prSet presAssocID="{88BD2332-99E5-420D-8033-0AAEB60B5742}" presName="horz1" presStyleCnt="0"/>
      <dgm:spPr/>
    </dgm:pt>
    <dgm:pt modelId="{D58D25FC-2A86-45AB-9789-136B641DC3C9}" type="pres">
      <dgm:prSet presAssocID="{88BD2332-99E5-420D-8033-0AAEB60B5742}" presName="tx1" presStyleLbl="revTx" presStyleIdx="2" presStyleCnt="10" custScaleY="88349"/>
      <dgm:spPr/>
    </dgm:pt>
    <dgm:pt modelId="{88FAAC90-9545-4DA1-A01D-66C1188EC86A}" type="pres">
      <dgm:prSet presAssocID="{88BD2332-99E5-420D-8033-0AAEB60B5742}" presName="vert1" presStyleCnt="0"/>
      <dgm:spPr/>
    </dgm:pt>
    <dgm:pt modelId="{70A9D304-F138-49CA-AAC5-CEAD605B494E}" type="pres">
      <dgm:prSet presAssocID="{6AE0297E-11AB-4A69-9526-A7DA4F2423FB}" presName="thickLine" presStyleLbl="alignNode1" presStyleIdx="3" presStyleCnt="10"/>
      <dgm:spPr/>
    </dgm:pt>
    <dgm:pt modelId="{75684066-0A8C-46AA-A900-AB108BFB61A6}" type="pres">
      <dgm:prSet presAssocID="{6AE0297E-11AB-4A69-9526-A7DA4F2423FB}" presName="horz1" presStyleCnt="0"/>
      <dgm:spPr/>
    </dgm:pt>
    <dgm:pt modelId="{35B04895-480F-4825-AEBF-04C469E6D7DF}" type="pres">
      <dgm:prSet presAssocID="{6AE0297E-11AB-4A69-9526-A7DA4F2423FB}" presName="tx1" presStyleLbl="revTx" presStyleIdx="3" presStyleCnt="10" custScaleY="77695"/>
      <dgm:spPr/>
    </dgm:pt>
    <dgm:pt modelId="{28B811B2-F28A-43EF-B63C-23511078A270}" type="pres">
      <dgm:prSet presAssocID="{6AE0297E-11AB-4A69-9526-A7DA4F2423FB}" presName="vert1" presStyleCnt="0"/>
      <dgm:spPr/>
    </dgm:pt>
    <dgm:pt modelId="{C4E958C5-B3AB-453A-A992-6184F585D3FB}" type="pres">
      <dgm:prSet presAssocID="{D5DEE48D-9E93-4A6A-8E06-8E5299171BD5}" presName="thickLine" presStyleLbl="alignNode1" presStyleIdx="4" presStyleCnt="10"/>
      <dgm:spPr/>
    </dgm:pt>
    <dgm:pt modelId="{172FF8E2-432D-4030-A099-D1582BC85C40}" type="pres">
      <dgm:prSet presAssocID="{D5DEE48D-9E93-4A6A-8E06-8E5299171BD5}" presName="horz1" presStyleCnt="0"/>
      <dgm:spPr/>
    </dgm:pt>
    <dgm:pt modelId="{78DB5164-056E-4756-8691-5EE621E593EB}" type="pres">
      <dgm:prSet presAssocID="{D5DEE48D-9E93-4A6A-8E06-8E5299171BD5}" presName="tx1" presStyleLbl="revTx" presStyleIdx="4" presStyleCnt="10"/>
      <dgm:spPr/>
    </dgm:pt>
    <dgm:pt modelId="{472FD030-F4BB-4FE9-BD31-31F3C8B0E008}" type="pres">
      <dgm:prSet presAssocID="{D5DEE48D-9E93-4A6A-8E06-8E5299171BD5}" presName="vert1" presStyleCnt="0"/>
      <dgm:spPr/>
    </dgm:pt>
    <dgm:pt modelId="{7E33AD69-4AD7-4596-916B-A9F9B3F8305C}" type="pres">
      <dgm:prSet presAssocID="{D7740DB6-0AB4-4324-B881-EBC31571DD19}" presName="thickLine" presStyleLbl="alignNode1" presStyleIdx="5" presStyleCnt="10"/>
      <dgm:spPr/>
    </dgm:pt>
    <dgm:pt modelId="{3D7EA228-9DCC-4CA8-83F9-055781CD5E9C}" type="pres">
      <dgm:prSet presAssocID="{D7740DB6-0AB4-4324-B881-EBC31571DD19}" presName="horz1" presStyleCnt="0"/>
      <dgm:spPr/>
    </dgm:pt>
    <dgm:pt modelId="{BB071B0F-96EC-40CA-8A5F-E5041110F4AD}" type="pres">
      <dgm:prSet presAssocID="{D7740DB6-0AB4-4324-B881-EBC31571DD19}" presName="tx1" presStyleLbl="revTx" presStyleIdx="5" presStyleCnt="10"/>
      <dgm:spPr/>
    </dgm:pt>
    <dgm:pt modelId="{FB05F164-C700-4863-B802-EEC4793D17E4}" type="pres">
      <dgm:prSet presAssocID="{D7740DB6-0AB4-4324-B881-EBC31571DD19}" presName="vert1" presStyleCnt="0"/>
      <dgm:spPr/>
    </dgm:pt>
    <dgm:pt modelId="{6FEC8005-98D6-40A3-97CC-CBADD964C1D3}" type="pres">
      <dgm:prSet presAssocID="{7EDA5727-C07C-4918-83BC-BED9C3B93056}" presName="thickLine" presStyleLbl="alignNode1" presStyleIdx="6" presStyleCnt="10"/>
      <dgm:spPr/>
    </dgm:pt>
    <dgm:pt modelId="{C171FE7A-C5D0-4040-98B4-6ADB623F0ADF}" type="pres">
      <dgm:prSet presAssocID="{7EDA5727-C07C-4918-83BC-BED9C3B93056}" presName="horz1" presStyleCnt="0"/>
      <dgm:spPr/>
    </dgm:pt>
    <dgm:pt modelId="{EF745CC5-8B80-4837-9893-97FA498ED1AF}" type="pres">
      <dgm:prSet presAssocID="{7EDA5727-C07C-4918-83BC-BED9C3B93056}" presName="tx1" presStyleLbl="revTx" presStyleIdx="6" presStyleCnt="10" custScaleY="124518"/>
      <dgm:spPr/>
    </dgm:pt>
    <dgm:pt modelId="{7AD9F359-5525-4AD5-9927-D94E7EDD0E27}" type="pres">
      <dgm:prSet presAssocID="{7EDA5727-C07C-4918-83BC-BED9C3B93056}" presName="vert1" presStyleCnt="0"/>
      <dgm:spPr/>
    </dgm:pt>
    <dgm:pt modelId="{DA1BFC94-F7B6-4A99-A08C-7FAECFE2FA59}" type="pres">
      <dgm:prSet presAssocID="{948E4B2B-4FCF-4D89-B0FF-E9984503134C}" presName="thickLine" presStyleLbl="alignNode1" presStyleIdx="7" presStyleCnt="10"/>
      <dgm:spPr/>
    </dgm:pt>
    <dgm:pt modelId="{071EEF61-7B97-45F1-B8E0-8255587AA57C}" type="pres">
      <dgm:prSet presAssocID="{948E4B2B-4FCF-4D89-B0FF-E9984503134C}" presName="horz1" presStyleCnt="0"/>
      <dgm:spPr/>
    </dgm:pt>
    <dgm:pt modelId="{74B32AC5-04B2-4F38-B51F-61736B0DC9A6}" type="pres">
      <dgm:prSet presAssocID="{948E4B2B-4FCF-4D89-B0FF-E9984503134C}" presName="tx1" presStyleLbl="revTx" presStyleIdx="7" presStyleCnt="10"/>
      <dgm:spPr/>
    </dgm:pt>
    <dgm:pt modelId="{4056BD2D-FAC3-4410-8381-463C417CEFD4}" type="pres">
      <dgm:prSet presAssocID="{948E4B2B-4FCF-4D89-B0FF-E9984503134C}" presName="vert1" presStyleCnt="0"/>
      <dgm:spPr/>
    </dgm:pt>
    <dgm:pt modelId="{65CD365A-A048-424C-8D50-A17C756994E0}" type="pres">
      <dgm:prSet presAssocID="{259FFFFE-C55D-43FF-82B4-4825B56C943B}" presName="thickLine" presStyleLbl="alignNode1" presStyleIdx="8" presStyleCnt="10"/>
      <dgm:spPr/>
    </dgm:pt>
    <dgm:pt modelId="{82036B2C-E3CE-4CD2-92C8-E46225885563}" type="pres">
      <dgm:prSet presAssocID="{259FFFFE-C55D-43FF-82B4-4825B56C943B}" presName="horz1" presStyleCnt="0"/>
      <dgm:spPr/>
    </dgm:pt>
    <dgm:pt modelId="{D57B9AFB-99A0-4C35-AF42-EAC418DB285A}" type="pres">
      <dgm:prSet presAssocID="{259FFFFE-C55D-43FF-82B4-4825B56C943B}" presName="tx1" presStyleLbl="revTx" presStyleIdx="8" presStyleCnt="10"/>
      <dgm:spPr/>
    </dgm:pt>
    <dgm:pt modelId="{F6F62407-8118-4C1F-ACBF-5CFDE016BFF3}" type="pres">
      <dgm:prSet presAssocID="{259FFFFE-C55D-43FF-82B4-4825B56C943B}" presName="vert1" presStyleCnt="0"/>
      <dgm:spPr/>
    </dgm:pt>
    <dgm:pt modelId="{098D3EE8-2E2D-42CF-AB96-575C1C2F0BA6}" type="pres">
      <dgm:prSet presAssocID="{34F24991-CB32-477A-946A-D231276EA4B7}" presName="thickLine" presStyleLbl="alignNode1" presStyleIdx="9" presStyleCnt="10"/>
      <dgm:spPr/>
    </dgm:pt>
    <dgm:pt modelId="{8A0FB2CB-4D38-4BD3-88DE-18CEC9E13776}" type="pres">
      <dgm:prSet presAssocID="{34F24991-CB32-477A-946A-D231276EA4B7}" presName="horz1" presStyleCnt="0"/>
      <dgm:spPr/>
    </dgm:pt>
    <dgm:pt modelId="{9CC95C31-F730-49EB-9A04-90A303CA7625}" type="pres">
      <dgm:prSet presAssocID="{34F24991-CB32-477A-946A-D231276EA4B7}" presName="tx1" presStyleLbl="revTx" presStyleIdx="9" presStyleCnt="10"/>
      <dgm:spPr/>
    </dgm:pt>
    <dgm:pt modelId="{C1F5F26B-7C87-4203-8B2C-0583C057F908}" type="pres">
      <dgm:prSet presAssocID="{34F24991-CB32-477A-946A-D231276EA4B7}" presName="vert1" presStyleCnt="0"/>
      <dgm:spPr/>
    </dgm:pt>
  </dgm:ptLst>
  <dgm:cxnLst>
    <dgm:cxn modelId="{C241D804-5F85-4D7E-8F01-D4AB531D9DFE}" srcId="{FBA5C765-124D-48EA-9C9E-2444B88EF117}" destId="{6AE0297E-11AB-4A69-9526-A7DA4F2423FB}" srcOrd="3" destOrd="0" parTransId="{4B528358-F8E3-4138-BE45-AE01C46FE82C}" sibTransId="{B99E3F95-963E-4673-B2BD-BB388CB9BA35}"/>
    <dgm:cxn modelId="{15A26B0B-9A4C-4DB0-B294-31D34B4D3B76}" type="presOf" srcId="{D7740DB6-0AB4-4324-B881-EBC31571DD19}" destId="{BB071B0F-96EC-40CA-8A5F-E5041110F4AD}" srcOrd="0" destOrd="0" presId="urn:microsoft.com/office/officeart/2008/layout/LinedList"/>
    <dgm:cxn modelId="{936A730D-1536-436A-AE8C-8D0FAE5BBB28}" srcId="{FBA5C765-124D-48EA-9C9E-2444B88EF117}" destId="{259FFFFE-C55D-43FF-82B4-4825B56C943B}" srcOrd="8" destOrd="0" parTransId="{7F9BB474-068F-444E-96A0-CD82D3E6104D}" sibTransId="{D83BE855-ACCB-418B-910B-7F3137837EAE}"/>
    <dgm:cxn modelId="{046E3019-BF8B-4E78-8B4F-20BC22B77A0A}" srcId="{FBA5C765-124D-48EA-9C9E-2444B88EF117}" destId="{7EDA5727-C07C-4918-83BC-BED9C3B93056}" srcOrd="6" destOrd="0" parTransId="{AE41E3C1-5999-4169-80C9-F53D4E9B5620}" sibTransId="{390B1F30-F146-412E-BAA9-D61027088278}"/>
    <dgm:cxn modelId="{0EF5E53F-00D1-44C5-AF88-E2A4CA3E2D4C}" type="presOf" srcId="{88BD2332-99E5-420D-8033-0AAEB60B5742}" destId="{D58D25FC-2A86-45AB-9789-136B641DC3C9}" srcOrd="0" destOrd="0" presId="urn:microsoft.com/office/officeart/2008/layout/LinedList"/>
    <dgm:cxn modelId="{1516E447-382A-4DCD-AD8A-8D9D8C88E52A}" srcId="{FBA5C765-124D-48EA-9C9E-2444B88EF117}" destId="{0AA732AB-2745-4D73-A65C-6440FD5D9A45}" srcOrd="1" destOrd="0" parTransId="{93418B4D-1F52-4BB8-A716-665DFF7FA8CF}" sibTransId="{9884BDE8-5B39-41DD-A52D-ED015BABA06F}"/>
    <dgm:cxn modelId="{D9D18D74-D789-4E1D-8A84-67A89856C620}" srcId="{FBA5C765-124D-48EA-9C9E-2444B88EF117}" destId="{D5DEE48D-9E93-4A6A-8E06-8E5299171BD5}" srcOrd="4" destOrd="0" parTransId="{DD04D480-62E1-49A0-A9EA-A9F8D1C9D4E8}" sibTransId="{C2BE3A01-437A-4AE3-A506-552C7C78A8E4}"/>
    <dgm:cxn modelId="{3DBE2059-6CD5-42A6-B3BA-61F28477388A}" srcId="{FBA5C765-124D-48EA-9C9E-2444B88EF117}" destId="{34F24991-CB32-477A-946A-D231276EA4B7}" srcOrd="9" destOrd="0" parTransId="{81A6537F-DADD-4EB6-A3D5-9162AEE71D34}" sibTransId="{70663E58-BDA6-4616-8002-61152EE56401}"/>
    <dgm:cxn modelId="{C3799693-900C-400F-88E7-9B84E50B439D}" type="presOf" srcId="{0AA732AB-2745-4D73-A65C-6440FD5D9A45}" destId="{D15E3343-F41D-42CD-85E1-49DB118AB1F6}" srcOrd="0" destOrd="0" presId="urn:microsoft.com/office/officeart/2008/layout/LinedList"/>
    <dgm:cxn modelId="{52F0159F-62B8-4502-927E-457ED6C7480D}" type="presOf" srcId="{34F24991-CB32-477A-946A-D231276EA4B7}" destId="{9CC95C31-F730-49EB-9A04-90A303CA7625}" srcOrd="0" destOrd="0" presId="urn:microsoft.com/office/officeart/2008/layout/LinedList"/>
    <dgm:cxn modelId="{3457CBBF-15AA-41EA-899F-FE97CC5B9162}" srcId="{FBA5C765-124D-48EA-9C9E-2444B88EF117}" destId="{948E4B2B-4FCF-4D89-B0FF-E9984503134C}" srcOrd="7" destOrd="0" parTransId="{9FA58FD3-39B2-4109-8FF8-9573062F0A92}" sibTransId="{74756320-751E-4F80-8011-B54CC3366020}"/>
    <dgm:cxn modelId="{4AD4FAC8-D3E8-4E72-99A9-542DE155A69B}" type="presOf" srcId="{FBA5C765-124D-48EA-9C9E-2444B88EF117}" destId="{15CD970B-DBB1-4899-9B9F-DBA0E2FB7B83}" srcOrd="0" destOrd="0" presId="urn:microsoft.com/office/officeart/2008/layout/LinedList"/>
    <dgm:cxn modelId="{7573D4CC-A595-4389-8B0B-11170551BB18}" srcId="{FBA5C765-124D-48EA-9C9E-2444B88EF117}" destId="{D7740DB6-0AB4-4324-B881-EBC31571DD19}" srcOrd="5" destOrd="0" parTransId="{A085B5E2-17FE-42F6-B05B-F7E4DED83A68}" sibTransId="{1823D08F-BF05-4179-BBC0-D50C7974F0DA}"/>
    <dgm:cxn modelId="{9C4464D4-0C58-4CD7-AAB7-E0AD6E706A5D}" srcId="{FBA5C765-124D-48EA-9C9E-2444B88EF117}" destId="{B76F6702-7BBD-4CB1-98D8-F8F216754BEF}" srcOrd="0" destOrd="0" parTransId="{9DBDC85F-FF9A-4C10-BAFB-BC7BF224F1A0}" sibTransId="{AE063955-2BAF-4A4D-BB0C-75D9A3FCFBDE}"/>
    <dgm:cxn modelId="{1DAABED7-F00B-4DCD-A0C5-0FC0FCDD7988}" type="presOf" srcId="{D5DEE48D-9E93-4A6A-8E06-8E5299171BD5}" destId="{78DB5164-056E-4756-8691-5EE621E593EB}" srcOrd="0" destOrd="0" presId="urn:microsoft.com/office/officeart/2008/layout/LinedList"/>
    <dgm:cxn modelId="{E02D18DB-8E0A-4235-B88C-CA5A33F4F2A5}" type="presOf" srcId="{948E4B2B-4FCF-4D89-B0FF-E9984503134C}" destId="{74B32AC5-04B2-4F38-B51F-61736B0DC9A6}" srcOrd="0" destOrd="0" presId="urn:microsoft.com/office/officeart/2008/layout/LinedList"/>
    <dgm:cxn modelId="{1A9C78DD-E908-4FC4-82AE-B3AC0CF3E0F3}" type="presOf" srcId="{6AE0297E-11AB-4A69-9526-A7DA4F2423FB}" destId="{35B04895-480F-4825-AEBF-04C469E6D7DF}" srcOrd="0" destOrd="0" presId="urn:microsoft.com/office/officeart/2008/layout/LinedList"/>
    <dgm:cxn modelId="{4FB5D3E3-7CD5-4284-85D3-027FA86E5066}" type="presOf" srcId="{B76F6702-7BBD-4CB1-98D8-F8F216754BEF}" destId="{C971817C-30C3-4767-9580-1B7677222C91}" srcOrd="0" destOrd="0" presId="urn:microsoft.com/office/officeart/2008/layout/LinedList"/>
    <dgm:cxn modelId="{97906CE7-7DA3-404A-9F01-A0590051DB0A}" srcId="{FBA5C765-124D-48EA-9C9E-2444B88EF117}" destId="{88BD2332-99E5-420D-8033-0AAEB60B5742}" srcOrd="2" destOrd="0" parTransId="{9F079BC4-280C-427F-B7B2-BCD431185A01}" sibTransId="{8CB9408B-FEA5-467F-9178-656E114A3570}"/>
    <dgm:cxn modelId="{4CC6A8F3-B317-40B9-B303-23C5947AE49F}" type="presOf" srcId="{259FFFFE-C55D-43FF-82B4-4825B56C943B}" destId="{D57B9AFB-99A0-4C35-AF42-EAC418DB285A}" srcOrd="0" destOrd="0" presId="urn:microsoft.com/office/officeart/2008/layout/LinedList"/>
    <dgm:cxn modelId="{85FD16F9-BFDC-4BA5-96F0-06F707F43370}" type="presOf" srcId="{7EDA5727-C07C-4918-83BC-BED9C3B93056}" destId="{EF745CC5-8B80-4837-9893-97FA498ED1AF}" srcOrd="0" destOrd="0" presId="urn:microsoft.com/office/officeart/2008/layout/LinedList"/>
    <dgm:cxn modelId="{07A6A4C8-1A07-4172-9EBF-EE40CC5D498D}" type="presParOf" srcId="{15CD970B-DBB1-4899-9B9F-DBA0E2FB7B83}" destId="{E80C659F-C06F-47F1-A785-D1E5A6B18757}" srcOrd="0" destOrd="0" presId="urn:microsoft.com/office/officeart/2008/layout/LinedList"/>
    <dgm:cxn modelId="{E101AA9B-3E47-432E-833F-C05CA12C6BB6}" type="presParOf" srcId="{15CD970B-DBB1-4899-9B9F-DBA0E2FB7B83}" destId="{C1F86FC8-231E-4420-A818-CF3442CC90E8}" srcOrd="1" destOrd="0" presId="urn:microsoft.com/office/officeart/2008/layout/LinedList"/>
    <dgm:cxn modelId="{C38DD1F4-7CF9-4345-8CB9-F508E0297B3E}" type="presParOf" srcId="{C1F86FC8-231E-4420-A818-CF3442CC90E8}" destId="{C971817C-30C3-4767-9580-1B7677222C91}" srcOrd="0" destOrd="0" presId="urn:microsoft.com/office/officeart/2008/layout/LinedList"/>
    <dgm:cxn modelId="{BD068F99-4B9D-4E6B-95C1-C0287D4D04C5}" type="presParOf" srcId="{C1F86FC8-231E-4420-A818-CF3442CC90E8}" destId="{FFC1C585-82CB-4765-B8A1-F7B0B7028416}" srcOrd="1" destOrd="0" presId="urn:microsoft.com/office/officeart/2008/layout/LinedList"/>
    <dgm:cxn modelId="{D9A0FE8B-40AB-4790-B5D5-0356357887C2}" type="presParOf" srcId="{15CD970B-DBB1-4899-9B9F-DBA0E2FB7B83}" destId="{B2C75F36-020B-4835-8DCB-B2F1B889534D}" srcOrd="2" destOrd="0" presId="urn:microsoft.com/office/officeart/2008/layout/LinedList"/>
    <dgm:cxn modelId="{F4BF22D7-0D7F-43BE-8578-E76FA13D2687}" type="presParOf" srcId="{15CD970B-DBB1-4899-9B9F-DBA0E2FB7B83}" destId="{F0D4B1BB-E7FB-46FC-A1B1-689EE3FC9F15}" srcOrd="3" destOrd="0" presId="urn:microsoft.com/office/officeart/2008/layout/LinedList"/>
    <dgm:cxn modelId="{002C3315-CE26-4A98-A1CE-FFCAAE17E6A9}" type="presParOf" srcId="{F0D4B1BB-E7FB-46FC-A1B1-689EE3FC9F15}" destId="{D15E3343-F41D-42CD-85E1-49DB118AB1F6}" srcOrd="0" destOrd="0" presId="urn:microsoft.com/office/officeart/2008/layout/LinedList"/>
    <dgm:cxn modelId="{EAFA04C1-CEE5-4858-97A7-5C616FB054FF}" type="presParOf" srcId="{F0D4B1BB-E7FB-46FC-A1B1-689EE3FC9F15}" destId="{56587146-D35C-49C6-A388-793BB13FDBA0}" srcOrd="1" destOrd="0" presId="urn:microsoft.com/office/officeart/2008/layout/LinedList"/>
    <dgm:cxn modelId="{725280B8-7E1B-4C24-B614-72271729A173}" type="presParOf" srcId="{15CD970B-DBB1-4899-9B9F-DBA0E2FB7B83}" destId="{F757BE1F-AA41-4190-980D-5FD6A14B211F}" srcOrd="4" destOrd="0" presId="urn:microsoft.com/office/officeart/2008/layout/LinedList"/>
    <dgm:cxn modelId="{81550A65-B98F-4F66-81E0-FCCEB858B487}" type="presParOf" srcId="{15CD970B-DBB1-4899-9B9F-DBA0E2FB7B83}" destId="{D10CE904-AF7F-4597-AECA-4618AFF5775D}" srcOrd="5" destOrd="0" presId="urn:microsoft.com/office/officeart/2008/layout/LinedList"/>
    <dgm:cxn modelId="{D5FC1EC7-3FC2-42D1-96AC-A393E63D02A8}" type="presParOf" srcId="{D10CE904-AF7F-4597-AECA-4618AFF5775D}" destId="{D58D25FC-2A86-45AB-9789-136B641DC3C9}" srcOrd="0" destOrd="0" presId="urn:microsoft.com/office/officeart/2008/layout/LinedList"/>
    <dgm:cxn modelId="{C2879852-3629-47BF-B4E4-6DD99D39F5BC}" type="presParOf" srcId="{D10CE904-AF7F-4597-AECA-4618AFF5775D}" destId="{88FAAC90-9545-4DA1-A01D-66C1188EC86A}" srcOrd="1" destOrd="0" presId="urn:microsoft.com/office/officeart/2008/layout/LinedList"/>
    <dgm:cxn modelId="{A5EABF14-7534-4795-908D-58AF0369713E}" type="presParOf" srcId="{15CD970B-DBB1-4899-9B9F-DBA0E2FB7B83}" destId="{70A9D304-F138-49CA-AAC5-CEAD605B494E}" srcOrd="6" destOrd="0" presId="urn:microsoft.com/office/officeart/2008/layout/LinedList"/>
    <dgm:cxn modelId="{A964A956-16DD-4F8C-8874-318443524BCB}" type="presParOf" srcId="{15CD970B-DBB1-4899-9B9F-DBA0E2FB7B83}" destId="{75684066-0A8C-46AA-A900-AB108BFB61A6}" srcOrd="7" destOrd="0" presId="urn:microsoft.com/office/officeart/2008/layout/LinedList"/>
    <dgm:cxn modelId="{319B04E6-D9C6-4097-9451-3FAB4ED8409E}" type="presParOf" srcId="{75684066-0A8C-46AA-A900-AB108BFB61A6}" destId="{35B04895-480F-4825-AEBF-04C469E6D7DF}" srcOrd="0" destOrd="0" presId="urn:microsoft.com/office/officeart/2008/layout/LinedList"/>
    <dgm:cxn modelId="{42B44FDD-70CA-4340-8251-7DE7E719A509}" type="presParOf" srcId="{75684066-0A8C-46AA-A900-AB108BFB61A6}" destId="{28B811B2-F28A-43EF-B63C-23511078A270}" srcOrd="1" destOrd="0" presId="urn:microsoft.com/office/officeart/2008/layout/LinedList"/>
    <dgm:cxn modelId="{42D53007-6754-4146-8FF6-727874CEAF68}" type="presParOf" srcId="{15CD970B-DBB1-4899-9B9F-DBA0E2FB7B83}" destId="{C4E958C5-B3AB-453A-A992-6184F585D3FB}" srcOrd="8" destOrd="0" presId="urn:microsoft.com/office/officeart/2008/layout/LinedList"/>
    <dgm:cxn modelId="{84FA4972-80EE-45E7-95AC-D843722119F8}" type="presParOf" srcId="{15CD970B-DBB1-4899-9B9F-DBA0E2FB7B83}" destId="{172FF8E2-432D-4030-A099-D1582BC85C40}" srcOrd="9" destOrd="0" presId="urn:microsoft.com/office/officeart/2008/layout/LinedList"/>
    <dgm:cxn modelId="{D3585D62-6828-4005-BBF7-A700E3F668DC}" type="presParOf" srcId="{172FF8E2-432D-4030-A099-D1582BC85C40}" destId="{78DB5164-056E-4756-8691-5EE621E593EB}" srcOrd="0" destOrd="0" presId="urn:microsoft.com/office/officeart/2008/layout/LinedList"/>
    <dgm:cxn modelId="{339C3D31-5D5B-4AE1-B6DA-8532D4BEEFD4}" type="presParOf" srcId="{172FF8E2-432D-4030-A099-D1582BC85C40}" destId="{472FD030-F4BB-4FE9-BD31-31F3C8B0E008}" srcOrd="1" destOrd="0" presId="urn:microsoft.com/office/officeart/2008/layout/LinedList"/>
    <dgm:cxn modelId="{47C406A2-3E5F-4000-8355-4E56F8CB3D41}" type="presParOf" srcId="{15CD970B-DBB1-4899-9B9F-DBA0E2FB7B83}" destId="{7E33AD69-4AD7-4596-916B-A9F9B3F8305C}" srcOrd="10" destOrd="0" presId="urn:microsoft.com/office/officeart/2008/layout/LinedList"/>
    <dgm:cxn modelId="{7BF2EEA7-CF37-4478-A72E-706F512E7BF3}" type="presParOf" srcId="{15CD970B-DBB1-4899-9B9F-DBA0E2FB7B83}" destId="{3D7EA228-9DCC-4CA8-83F9-055781CD5E9C}" srcOrd="11" destOrd="0" presId="urn:microsoft.com/office/officeart/2008/layout/LinedList"/>
    <dgm:cxn modelId="{48BE2497-061A-493F-B9A4-EE60A3584989}" type="presParOf" srcId="{3D7EA228-9DCC-4CA8-83F9-055781CD5E9C}" destId="{BB071B0F-96EC-40CA-8A5F-E5041110F4AD}" srcOrd="0" destOrd="0" presId="urn:microsoft.com/office/officeart/2008/layout/LinedList"/>
    <dgm:cxn modelId="{BD6A5966-C6BE-41DF-98CC-1EE530133DB6}" type="presParOf" srcId="{3D7EA228-9DCC-4CA8-83F9-055781CD5E9C}" destId="{FB05F164-C700-4863-B802-EEC4793D17E4}" srcOrd="1" destOrd="0" presId="urn:microsoft.com/office/officeart/2008/layout/LinedList"/>
    <dgm:cxn modelId="{8ACE6835-4234-4F1F-AB83-B9526CEAACDA}" type="presParOf" srcId="{15CD970B-DBB1-4899-9B9F-DBA0E2FB7B83}" destId="{6FEC8005-98D6-40A3-97CC-CBADD964C1D3}" srcOrd="12" destOrd="0" presId="urn:microsoft.com/office/officeart/2008/layout/LinedList"/>
    <dgm:cxn modelId="{35685FAC-C288-4FF7-8996-CCC239C0104D}" type="presParOf" srcId="{15CD970B-DBB1-4899-9B9F-DBA0E2FB7B83}" destId="{C171FE7A-C5D0-4040-98B4-6ADB623F0ADF}" srcOrd="13" destOrd="0" presId="urn:microsoft.com/office/officeart/2008/layout/LinedList"/>
    <dgm:cxn modelId="{BBE72BFF-9DF6-48D3-A1AB-EB6D524ECB92}" type="presParOf" srcId="{C171FE7A-C5D0-4040-98B4-6ADB623F0ADF}" destId="{EF745CC5-8B80-4837-9893-97FA498ED1AF}" srcOrd="0" destOrd="0" presId="urn:microsoft.com/office/officeart/2008/layout/LinedList"/>
    <dgm:cxn modelId="{207F7D26-F350-4B1B-9874-9EB563B8E482}" type="presParOf" srcId="{C171FE7A-C5D0-4040-98B4-6ADB623F0ADF}" destId="{7AD9F359-5525-4AD5-9927-D94E7EDD0E27}" srcOrd="1" destOrd="0" presId="urn:microsoft.com/office/officeart/2008/layout/LinedList"/>
    <dgm:cxn modelId="{1C027DB5-22D1-4F24-8FA1-12292B5610BF}" type="presParOf" srcId="{15CD970B-DBB1-4899-9B9F-DBA0E2FB7B83}" destId="{DA1BFC94-F7B6-4A99-A08C-7FAECFE2FA59}" srcOrd="14" destOrd="0" presId="urn:microsoft.com/office/officeart/2008/layout/LinedList"/>
    <dgm:cxn modelId="{F135EDAD-B9A0-4E8B-A3C9-253D4FC75301}" type="presParOf" srcId="{15CD970B-DBB1-4899-9B9F-DBA0E2FB7B83}" destId="{071EEF61-7B97-45F1-B8E0-8255587AA57C}" srcOrd="15" destOrd="0" presId="urn:microsoft.com/office/officeart/2008/layout/LinedList"/>
    <dgm:cxn modelId="{16E1E380-837A-4DBA-A9E4-2B2CC08D5EF9}" type="presParOf" srcId="{071EEF61-7B97-45F1-B8E0-8255587AA57C}" destId="{74B32AC5-04B2-4F38-B51F-61736B0DC9A6}" srcOrd="0" destOrd="0" presId="urn:microsoft.com/office/officeart/2008/layout/LinedList"/>
    <dgm:cxn modelId="{20ACBB48-1FCA-4A34-8D1C-5717DB0F2D6B}" type="presParOf" srcId="{071EEF61-7B97-45F1-B8E0-8255587AA57C}" destId="{4056BD2D-FAC3-4410-8381-463C417CEFD4}" srcOrd="1" destOrd="0" presId="urn:microsoft.com/office/officeart/2008/layout/LinedList"/>
    <dgm:cxn modelId="{332870DE-EC05-40B7-A364-DD9D61D19822}" type="presParOf" srcId="{15CD970B-DBB1-4899-9B9F-DBA0E2FB7B83}" destId="{65CD365A-A048-424C-8D50-A17C756994E0}" srcOrd="16" destOrd="0" presId="urn:microsoft.com/office/officeart/2008/layout/LinedList"/>
    <dgm:cxn modelId="{35A25A19-DA44-47C2-A6CC-26615DCA917D}" type="presParOf" srcId="{15CD970B-DBB1-4899-9B9F-DBA0E2FB7B83}" destId="{82036B2C-E3CE-4CD2-92C8-E46225885563}" srcOrd="17" destOrd="0" presId="urn:microsoft.com/office/officeart/2008/layout/LinedList"/>
    <dgm:cxn modelId="{F4221753-AEF1-4407-8F1E-D8A70C353760}" type="presParOf" srcId="{82036B2C-E3CE-4CD2-92C8-E46225885563}" destId="{D57B9AFB-99A0-4C35-AF42-EAC418DB285A}" srcOrd="0" destOrd="0" presId="urn:microsoft.com/office/officeart/2008/layout/LinedList"/>
    <dgm:cxn modelId="{4DBE7F40-135B-407E-9E2C-4366C0CA6804}" type="presParOf" srcId="{82036B2C-E3CE-4CD2-92C8-E46225885563}" destId="{F6F62407-8118-4C1F-ACBF-5CFDE016BFF3}" srcOrd="1" destOrd="0" presId="urn:microsoft.com/office/officeart/2008/layout/LinedList"/>
    <dgm:cxn modelId="{E4A2F0B6-FA27-4748-9125-A0563C51645A}" type="presParOf" srcId="{15CD970B-DBB1-4899-9B9F-DBA0E2FB7B83}" destId="{098D3EE8-2E2D-42CF-AB96-575C1C2F0BA6}" srcOrd="18" destOrd="0" presId="urn:microsoft.com/office/officeart/2008/layout/LinedList"/>
    <dgm:cxn modelId="{600011F7-B2DD-4541-838F-04E9DA07FEBF}" type="presParOf" srcId="{15CD970B-DBB1-4899-9B9F-DBA0E2FB7B83}" destId="{8A0FB2CB-4D38-4BD3-88DE-18CEC9E13776}" srcOrd="19" destOrd="0" presId="urn:microsoft.com/office/officeart/2008/layout/LinedList"/>
    <dgm:cxn modelId="{D5EC53D1-1AB5-416A-A95B-8EBF9F85F1EF}" type="presParOf" srcId="{8A0FB2CB-4D38-4BD3-88DE-18CEC9E13776}" destId="{9CC95C31-F730-49EB-9A04-90A303CA7625}" srcOrd="0" destOrd="0" presId="urn:microsoft.com/office/officeart/2008/layout/LinedList"/>
    <dgm:cxn modelId="{F9535002-5DBE-40A3-B35D-CD8EA1D300AE}" type="presParOf" srcId="{8A0FB2CB-4D38-4BD3-88DE-18CEC9E13776}" destId="{C1F5F26B-7C87-4203-8B2C-0583C057F90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AB9345-53F0-4131-9A2F-8CF60EA9B86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22BB8A-E8BE-4A72-AC66-6ABBFC251C09}">
      <dgm:prSet custT="1"/>
      <dgm:spPr/>
      <dgm:t>
        <a:bodyPr/>
        <a:lstStyle/>
        <a:p>
          <a:pPr algn="just"/>
          <a:r>
            <a:rPr lang="ru-RU" sz="1400" dirty="0">
              <a:solidFill>
                <a:srgbClr val="10253F"/>
              </a:solidFill>
              <a:latin typeface="Century Gothic" panose="020B0502020202020204" pitchFamily="34" charset="0"/>
            </a:rPr>
            <a:t>В первом случае результат(ы) обучения микроквалификации могут признаваться путем сертификации или другими формами оценки, полученных компетенций, установленными требованиями рынка труда. </a:t>
          </a:r>
        </a:p>
      </dgm:t>
    </dgm:pt>
    <dgm:pt modelId="{F4AC976D-5F32-4F0C-A00B-89F96E64AC24}" type="parTrans" cxnId="{9C4F202E-5A38-494F-9EC3-68978FDF868F}">
      <dgm:prSet/>
      <dgm:spPr/>
      <dgm:t>
        <a:bodyPr/>
        <a:lstStyle/>
        <a:p>
          <a:pPr algn="just"/>
          <a:endParaRPr lang="ru-RU" sz="600">
            <a:latin typeface="+mj-lt"/>
          </a:endParaRPr>
        </a:p>
      </dgm:t>
    </dgm:pt>
    <dgm:pt modelId="{AD3DAB80-000B-4146-BD2D-96B02CC6383E}" type="sibTrans" cxnId="{9C4F202E-5A38-494F-9EC3-68978FDF868F}">
      <dgm:prSet/>
      <dgm:spPr/>
      <dgm:t>
        <a:bodyPr/>
        <a:lstStyle/>
        <a:p>
          <a:pPr algn="just"/>
          <a:endParaRPr lang="ru-RU" sz="600">
            <a:latin typeface="+mj-lt"/>
          </a:endParaRPr>
        </a:p>
      </dgm:t>
    </dgm:pt>
    <dgm:pt modelId="{87C9C9EC-351B-44D1-9BF7-9A331F02891B}">
      <dgm:prSet custT="1"/>
      <dgm:spPr/>
      <dgm:t>
        <a:bodyPr/>
        <a:lstStyle/>
        <a:p>
          <a:pPr algn="just"/>
          <a:r>
            <a:rPr lang="ru-RU" sz="1400" dirty="0">
              <a:solidFill>
                <a:srgbClr val="10253F"/>
              </a:solidFill>
              <a:latin typeface="Century Gothic" panose="020B0502020202020204" pitchFamily="34" charset="0"/>
            </a:rPr>
            <a:t>Во втором случае проводится процедура признания эквивалентности содержания дисциплины, изученной в другом учебном заведении или по другому учебном плану, дисциплине рабочего учебного плана по образовательной программе</a:t>
          </a:r>
        </a:p>
      </dgm:t>
    </dgm:pt>
    <dgm:pt modelId="{163CBE67-F641-4265-8B5A-E258C6EE9A86}" type="parTrans" cxnId="{2606D637-6992-41B9-B6DC-90B8DD199A4E}">
      <dgm:prSet/>
      <dgm:spPr/>
      <dgm:t>
        <a:bodyPr/>
        <a:lstStyle/>
        <a:p>
          <a:pPr algn="just"/>
          <a:endParaRPr lang="ru-RU" sz="600">
            <a:latin typeface="+mj-lt"/>
          </a:endParaRPr>
        </a:p>
      </dgm:t>
    </dgm:pt>
    <dgm:pt modelId="{41ADDE25-13FD-4C9A-AF21-E456AB594AFA}" type="sibTrans" cxnId="{2606D637-6992-41B9-B6DC-90B8DD199A4E}">
      <dgm:prSet/>
      <dgm:spPr/>
      <dgm:t>
        <a:bodyPr/>
        <a:lstStyle/>
        <a:p>
          <a:pPr algn="just"/>
          <a:endParaRPr lang="ru-RU" sz="600">
            <a:latin typeface="+mj-lt"/>
          </a:endParaRPr>
        </a:p>
      </dgm:t>
    </dgm:pt>
    <dgm:pt modelId="{60D35629-F199-44AC-AC45-4828E007C3DB}" type="pres">
      <dgm:prSet presAssocID="{5DAB9345-53F0-4131-9A2F-8CF60EA9B862}" presName="vert0" presStyleCnt="0">
        <dgm:presLayoutVars>
          <dgm:dir/>
          <dgm:animOne val="branch"/>
          <dgm:animLvl val="lvl"/>
        </dgm:presLayoutVars>
      </dgm:prSet>
      <dgm:spPr/>
    </dgm:pt>
    <dgm:pt modelId="{09745347-69A0-4BA8-80F0-497B5F129D9C}" type="pres">
      <dgm:prSet presAssocID="{D822BB8A-E8BE-4A72-AC66-6ABBFC251C09}" presName="thickLine" presStyleLbl="alignNode1" presStyleIdx="0" presStyleCnt="2"/>
      <dgm:spPr/>
    </dgm:pt>
    <dgm:pt modelId="{1A10267D-C9CF-4BDF-A15F-48002E012C85}" type="pres">
      <dgm:prSet presAssocID="{D822BB8A-E8BE-4A72-AC66-6ABBFC251C09}" presName="horz1" presStyleCnt="0"/>
      <dgm:spPr/>
    </dgm:pt>
    <dgm:pt modelId="{22D64183-E31E-42DB-9A48-05E2B74DBED0}" type="pres">
      <dgm:prSet presAssocID="{D822BB8A-E8BE-4A72-AC66-6ABBFC251C09}" presName="tx1" presStyleLbl="revTx" presStyleIdx="0" presStyleCnt="2" custScaleY="61955"/>
      <dgm:spPr/>
    </dgm:pt>
    <dgm:pt modelId="{A9788B7A-6187-4C6B-8713-FA0811591824}" type="pres">
      <dgm:prSet presAssocID="{D822BB8A-E8BE-4A72-AC66-6ABBFC251C09}" presName="vert1" presStyleCnt="0"/>
      <dgm:spPr/>
    </dgm:pt>
    <dgm:pt modelId="{9A40A483-8E95-4139-BDB2-4D2C959FC5E5}" type="pres">
      <dgm:prSet presAssocID="{87C9C9EC-351B-44D1-9BF7-9A331F02891B}" presName="thickLine" presStyleLbl="alignNode1" presStyleIdx="1" presStyleCnt="2"/>
      <dgm:spPr/>
    </dgm:pt>
    <dgm:pt modelId="{EB5C7F77-7569-412A-9EDB-A6ADA5B89809}" type="pres">
      <dgm:prSet presAssocID="{87C9C9EC-351B-44D1-9BF7-9A331F02891B}" presName="horz1" presStyleCnt="0"/>
      <dgm:spPr/>
    </dgm:pt>
    <dgm:pt modelId="{85B643A2-B74D-444C-9E1B-49B42E6ED177}" type="pres">
      <dgm:prSet presAssocID="{87C9C9EC-351B-44D1-9BF7-9A331F02891B}" presName="tx1" presStyleLbl="revTx" presStyleIdx="1" presStyleCnt="2" custScaleY="68936" custLinFactNeighborY="12019"/>
      <dgm:spPr/>
    </dgm:pt>
    <dgm:pt modelId="{53CBE32E-E0BE-4F5C-87B1-735C20A1E6F6}" type="pres">
      <dgm:prSet presAssocID="{87C9C9EC-351B-44D1-9BF7-9A331F02891B}" presName="vert1" presStyleCnt="0"/>
      <dgm:spPr/>
    </dgm:pt>
  </dgm:ptLst>
  <dgm:cxnLst>
    <dgm:cxn modelId="{21201101-BA6E-4F79-9B25-31B543086EB3}" type="presOf" srcId="{D822BB8A-E8BE-4A72-AC66-6ABBFC251C09}" destId="{22D64183-E31E-42DB-9A48-05E2B74DBED0}" srcOrd="0" destOrd="0" presId="urn:microsoft.com/office/officeart/2008/layout/LinedList"/>
    <dgm:cxn modelId="{9C4F202E-5A38-494F-9EC3-68978FDF868F}" srcId="{5DAB9345-53F0-4131-9A2F-8CF60EA9B862}" destId="{D822BB8A-E8BE-4A72-AC66-6ABBFC251C09}" srcOrd="0" destOrd="0" parTransId="{F4AC976D-5F32-4F0C-A00B-89F96E64AC24}" sibTransId="{AD3DAB80-000B-4146-BD2D-96B02CC6383E}"/>
    <dgm:cxn modelId="{2606D637-6992-41B9-B6DC-90B8DD199A4E}" srcId="{5DAB9345-53F0-4131-9A2F-8CF60EA9B862}" destId="{87C9C9EC-351B-44D1-9BF7-9A331F02891B}" srcOrd="1" destOrd="0" parTransId="{163CBE67-F641-4265-8B5A-E258C6EE9A86}" sibTransId="{41ADDE25-13FD-4C9A-AF21-E456AB594AFA}"/>
    <dgm:cxn modelId="{95C8D1AC-A691-4E62-BDA8-1DC785F4AE0C}" type="presOf" srcId="{5DAB9345-53F0-4131-9A2F-8CF60EA9B862}" destId="{60D35629-F199-44AC-AC45-4828E007C3DB}" srcOrd="0" destOrd="0" presId="urn:microsoft.com/office/officeart/2008/layout/LinedList"/>
    <dgm:cxn modelId="{D078F9BB-EA8B-48F5-B011-4D34BF81DECA}" type="presOf" srcId="{87C9C9EC-351B-44D1-9BF7-9A331F02891B}" destId="{85B643A2-B74D-444C-9E1B-49B42E6ED177}" srcOrd="0" destOrd="0" presId="urn:microsoft.com/office/officeart/2008/layout/LinedList"/>
    <dgm:cxn modelId="{359A76A7-4212-422B-96DE-D042D35888D7}" type="presParOf" srcId="{60D35629-F199-44AC-AC45-4828E007C3DB}" destId="{09745347-69A0-4BA8-80F0-497B5F129D9C}" srcOrd="0" destOrd="0" presId="urn:microsoft.com/office/officeart/2008/layout/LinedList"/>
    <dgm:cxn modelId="{FEE869C7-041C-4CC2-B530-9E7583B9AA33}" type="presParOf" srcId="{60D35629-F199-44AC-AC45-4828E007C3DB}" destId="{1A10267D-C9CF-4BDF-A15F-48002E012C85}" srcOrd="1" destOrd="0" presId="urn:microsoft.com/office/officeart/2008/layout/LinedList"/>
    <dgm:cxn modelId="{3C546B86-737F-4166-A819-E561B7AF6D21}" type="presParOf" srcId="{1A10267D-C9CF-4BDF-A15F-48002E012C85}" destId="{22D64183-E31E-42DB-9A48-05E2B74DBED0}" srcOrd="0" destOrd="0" presId="urn:microsoft.com/office/officeart/2008/layout/LinedList"/>
    <dgm:cxn modelId="{114E240B-E9D9-4F0A-8445-E2670DE78F60}" type="presParOf" srcId="{1A10267D-C9CF-4BDF-A15F-48002E012C85}" destId="{A9788B7A-6187-4C6B-8713-FA0811591824}" srcOrd="1" destOrd="0" presId="urn:microsoft.com/office/officeart/2008/layout/LinedList"/>
    <dgm:cxn modelId="{294FC10F-BABF-4199-AD7A-9551B438F70B}" type="presParOf" srcId="{60D35629-F199-44AC-AC45-4828E007C3DB}" destId="{9A40A483-8E95-4139-BDB2-4D2C959FC5E5}" srcOrd="2" destOrd="0" presId="urn:microsoft.com/office/officeart/2008/layout/LinedList"/>
    <dgm:cxn modelId="{03F8C015-39EE-4330-979A-576B3A365D40}" type="presParOf" srcId="{60D35629-F199-44AC-AC45-4828E007C3DB}" destId="{EB5C7F77-7569-412A-9EDB-A6ADA5B89809}" srcOrd="3" destOrd="0" presId="urn:microsoft.com/office/officeart/2008/layout/LinedList"/>
    <dgm:cxn modelId="{26B9E223-AF53-4360-926A-DE2FAD7604C4}" type="presParOf" srcId="{EB5C7F77-7569-412A-9EDB-A6ADA5B89809}" destId="{85B643A2-B74D-444C-9E1B-49B42E6ED177}" srcOrd="0" destOrd="0" presId="urn:microsoft.com/office/officeart/2008/layout/LinedList"/>
    <dgm:cxn modelId="{260AAE58-FDBC-4009-A4CF-6E8CFA733EEB}" type="presParOf" srcId="{EB5C7F77-7569-412A-9EDB-A6ADA5B89809}" destId="{53CBE32E-E0BE-4F5C-87B1-735C20A1E6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C659F-C06F-47F1-A785-D1E5A6B18757}">
      <dsp:nvSpPr>
        <dsp:cNvPr id="0" name=""/>
        <dsp:cNvSpPr/>
      </dsp:nvSpPr>
      <dsp:spPr>
        <a:xfrm>
          <a:off x="0" y="3826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71817C-30C3-4767-9580-1B7677222C91}">
      <dsp:nvSpPr>
        <dsp:cNvPr id="0" name=""/>
        <dsp:cNvSpPr/>
      </dsp:nvSpPr>
      <dsp:spPr>
        <a:xfrm>
          <a:off x="0" y="3826"/>
          <a:ext cx="17373601" cy="633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Закон Республики Казахстан «Об образовании» от 27 июля 2007 года № 319-III</a:t>
          </a:r>
        </a:p>
      </dsp:txBody>
      <dsp:txXfrm>
        <a:off x="0" y="3826"/>
        <a:ext cx="17373601" cy="633272"/>
      </dsp:txXfrm>
    </dsp:sp>
    <dsp:sp modelId="{B2C75F36-020B-4835-8DCB-B2F1B889534D}">
      <dsp:nvSpPr>
        <dsp:cNvPr id="0" name=""/>
        <dsp:cNvSpPr/>
      </dsp:nvSpPr>
      <dsp:spPr>
        <a:xfrm>
          <a:off x="0" y="637099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E3343-F41D-42CD-85E1-49DB118AB1F6}">
      <dsp:nvSpPr>
        <dsp:cNvPr id="0" name=""/>
        <dsp:cNvSpPr/>
      </dsp:nvSpPr>
      <dsp:spPr>
        <a:xfrm>
          <a:off x="0" y="637099"/>
          <a:ext cx="17373601" cy="677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Концепция обучения в течение всей жизни (непрерывное образование) от </a:t>
          </a:r>
          <a:r>
            <a:rPr lang="ru-RU" sz="2000" b="0" i="0" kern="1200" dirty="0">
              <a:solidFill>
                <a:srgbClr val="10253F"/>
              </a:solidFill>
              <a:latin typeface="Century Gothic" panose="020B0502020202020204" pitchFamily="34" charset="0"/>
            </a:rPr>
            <a:t>28 марта 2023 </a:t>
          </a: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года № 248</a:t>
          </a:r>
        </a:p>
      </dsp:txBody>
      <dsp:txXfrm>
        <a:off x="0" y="637099"/>
        <a:ext cx="17373601" cy="677108"/>
      </dsp:txXfrm>
    </dsp:sp>
    <dsp:sp modelId="{F757BE1F-AA41-4190-980D-5FD6A14B211F}">
      <dsp:nvSpPr>
        <dsp:cNvPr id="0" name=""/>
        <dsp:cNvSpPr/>
      </dsp:nvSpPr>
      <dsp:spPr>
        <a:xfrm>
          <a:off x="0" y="1314208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D25FC-2A86-45AB-9789-136B641DC3C9}">
      <dsp:nvSpPr>
        <dsp:cNvPr id="0" name=""/>
        <dsp:cNvSpPr/>
      </dsp:nvSpPr>
      <dsp:spPr>
        <a:xfrm>
          <a:off x="0" y="1314208"/>
          <a:ext cx="17373601" cy="823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Государственные общеобязательные стандарты высшего и послевузовского образования (приказ МНВО РК от 20 июля 2022 года №2)</a:t>
          </a:r>
        </a:p>
      </dsp:txBody>
      <dsp:txXfrm>
        <a:off x="0" y="1314208"/>
        <a:ext cx="17373601" cy="823493"/>
      </dsp:txXfrm>
    </dsp:sp>
    <dsp:sp modelId="{70A9D304-F138-49CA-AAC5-CEAD605B494E}">
      <dsp:nvSpPr>
        <dsp:cNvPr id="0" name=""/>
        <dsp:cNvSpPr/>
      </dsp:nvSpPr>
      <dsp:spPr>
        <a:xfrm>
          <a:off x="0" y="2137702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04895-480F-4825-AEBF-04C469E6D7DF}">
      <dsp:nvSpPr>
        <dsp:cNvPr id="0" name=""/>
        <dsp:cNvSpPr/>
      </dsp:nvSpPr>
      <dsp:spPr>
        <a:xfrm>
          <a:off x="0" y="2137702"/>
          <a:ext cx="17373601" cy="724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организации учебного процесса по кредитной технологии обучения (приказ МОН РК от 20 апреля 2011 года №152)</a:t>
          </a:r>
        </a:p>
      </dsp:txBody>
      <dsp:txXfrm>
        <a:off x="0" y="2137702"/>
        <a:ext cx="17373601" cy="724188"/>
      </dsp:txXfrm>
    </dsp:sp>
    <dsp:sp modelId="{C4E958C5-B3AB-453A-A992-6184F585D3FB}">
      <dsp:nvSpPr>
        <dsp:cNvPr id="0" name=""/>
        <dsp:cNvSpPr/>
      </dsp:nvSpPr>
      <dsp:spPr>
        <a:xfrm>
          <a:off x="0" y="2861891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B5164-056E-4756-8691-5EE621E593EB}">
      <dsp:nvSpPr>
        <dsp:cNvPr id="0" name=""/>
        <dsp:cNvSpPr/>
      </dsp:nvSpPr>
      <dsp:spPr>
        <a:xfrm>
          <a:off x="0" y="2861891"/>
          <a:ext cx="17373601" cy="93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Типовые правила деятельности организаций образования, реализующих образовательные программы высшего и(или) послевузовского образования (приказ МОН РК от 30 октября 2018 года №595)</a:t>
          </a:r>
        </a:p>
      </dsp:txBody>
      <dsp:txXfrm>
        <a:off x="0" y="2861891"/>
        <a:ext cx="17373601" cy="932091"/>
      </dsp:txXfrm>
    </dsp:sp>
    <dsp:sp modelId="{7E33AD69-4AD7-4596-916B-A9F9B3F8305C}">
      <dsp:nvSpPr>
        <dsp:cNvPr id="0" name=""/>
        <dsp:cNvSpPr/>
      </dsp:nvSpPr>
      <dsp:spPr>
        <a:xfrm>
          <a:off x="0" y="3793983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71B0F-96EC-40CA-8A5F-E5041110F4AD}">
      <dsp:nvSpPr>
        <dsp:cNvPr id="0" name=""/>
        <dsp:cNvSpPr/>
      </dsp:nvSpPr>
      <dsp:spPr>
        <a:xfrm>
          <a:off x="0" y="3793983"/>
          <a:ext cx="17373601" cy="93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Типовые правила деятельности организаций технического и профессионального, </a:t>
          </a:r>
          <a:r>
            <a:rPr lang="ru-RU" sz="2000" kern="1200" dirty="0" err="1">
              <a:solidFill>
                <a:srgbClr val="10253F"/>
              </a:solidFill>
              <a:latin typeface="Century Gothic" panose="020B0502020202020204" pitchFamily="34" charset="0"/>
            </a:rPr>
            <a:t>послесреднего</a:t>
          </a: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 образования, организаций дополнительного образования для детей и взрослых (приказ МОН РК от 31 августа 2022 года № 385)</a:t>
          </a:r>
        </a:p>
      </dsp:txBody>
      <dsp:txXfrm>
        <a:off x="0" y="3793983"/>
        <a:ext cx="17373601" cy="932091"/>
      </dsp:txXfrm>
    </dsp:sp>
    <dsp:sp modelId="{6FEC8005-98D6-40A3-97CC-CBADD964C1D3}">
      <dsp:nvSpPr>
        <dsp:cNvPr id="0" name=""/>
        <dsp:cNvSpPr/>
      </dsp:nvSpPr>
      <dsp:spPr>
        <a:xfrm>
          <a:off x="0" y="4726075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45CC5-8B80-4837-9893-97FA498ED1AF}">
      <dsp:nvSpPr>
        <dsp:cNvPr id="0" name=""/>
        <dsp:cNvSpPr/>
      </dsp:nvSpPr>
      <dsp:spPr>
        <a:xfrm>
          <a:off x="0" y="4726075"/>
          <a:ext cx="17356634" cy="1160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признания результатов обучения, полученных взрослыми через неформальное образование, предоставляемое организациями, внесенными в перечень признанных организаций, предоставляющих неформальное образование (приказ МОН РК от 28 сентября 2018 года №508)</a:t>
          </a:r>
        </a:p>
      </dsp:txBody>
      <dsp:txXfrm>
        <a:off x="0" y="4726075"/>
        <a:ext cx="17356634" cy="1160622"/>
      </dsp:txXfrm>
    </dsp:sp>
    <dsp:sp modelId="{DA1BFC94-F7B6-4A99-A08C-7FAECFE2FA59}">
      <dsp:nvSpPr>
        <dsp:cNvPr id="0" name=""/>
        <dsp:cNvSpPr/>
      </dsp:nvSpPr>
      <dsp:spPr>
        <a:xfrm>
          <a:off x="0" y="5886697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32AC5-04B2-4F38-B51F-61736B0DC9A6}">
      <dsp:nvSpPr>
        <dsp:cNvPr id="0" name=""/>
        <dsp:cNvSpPr/>
      </dsp:nvSpPr>
      <dsp:spPr>
        <a:xfrm>
          <a:off x="0" y="5886697"/>
          <a:ext cx="17373601" cy="93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признания организаций, предоставляющих неформальное образование, и формирования перечня признанных организаций, предоставляющих неформальное образование (приказ МОН РК от 4 октября 2018 года №537)</a:t>
          </a:r>
        </a:p>
      </dsp:txBody>
      <dsp:txXfrm>
        <a:off x="0" y="5886697"/>
        <a:ext cx="17373601" cy="932091"/>
      </dsp:txXfrm>
    </dsp:sp>
    <dsp:sp modelId="{65CD365A-A048-424C-8D50-A17C756994E0}">
      <dsp:nvSpPr>
        <dsp:cNvPr id="0" name=""/>
        <dsp:cNvSpPr/>
      </dsp:nvSpPr>
      <dsp:spPr>
        <a:xfrm>
          <a:off x="0" y="6818789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B9AFB-99A0-4C35-AF42-EAC418DB285A}">
      <dsp:nvSpPr>
        <dsp:cNvPr id="0" name=""/>
        <dsp:cNvSpPr/>
      </dsp:nvSpPr>
      <dsp:spPr>
        <a:xfrm>
          <a:off x="0" y="6818789"/>
          <a:ext cx="17373601" cy="93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Стандарты и Руководства для обеспечения качества высшего образования в европейском пространстве высшего образования (ESG) </a:t>
          </a:r>
        </a:p>
      </dsp:txBody>
      <dsp:txXfrm>
        <a:off x="0" y="6818789"/>
        <a:ext cx="17373601" cy="932091"/>
      </dsp:txXfrm>
    </dsp:sp>
    <dsp:sp modelId="{098D3EE8-2E2D-42CF-AB96-575C1C2F0BA6}">
      <dsp:nvSpPr>
        <dsp:cNvPr id="0" name=""/>
        <dsp:cNvSpPr/>
      </dsp:nvSpPr>
      <dsp:spPr>
        <a:xfrm>
          <a:off x="0" y="7750881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95C31-F730-49EB-9A04-90A303CA7625}">
      <dsp:nvSpPr>
        <dsp:cNvPr id="0" name=""/>
        <dsp:cNvSpPr/>
      </dsp:nvSpPr>
      <dsp:spPr>
        <a:xfrm>
          <a:off x="0" y="7750881"/>
          <a:ext cx="17373601" cy="93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Руководства по использованию ECTS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Римское коммюнике министров, ответственных за высшее образование стран ЕВПО от 19 ноября 2020 года.</a:t>
          </a:r>
        </a:p>
      </dsp:txBody>
      <dsp:txXfrm>
        <a:off x="0" y="7750881"/>
        <a:ext cx="17373601" cy="9320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45347-69A0-4BA8-80F0-497B5F129D9C}">
      <dsp:nvSpPr>
        <dsp:cNvPr id="0" name=""/>
        <dsp:cNvSpPr/>
      </dsp:nvSpPr>
      <dsp:spPr>
        <a:xfrm>
          <a:off x="0" y="565"/>
          <a:ext cx="43680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64183-E31E-42DB-9A48-05E2B74DBED0}">
      <dsp:nvSpPr>
        <dsp:cNvPr id="0" name=""/>
        <dsp:cNvSpPr/>
      </dsp:nvSpPr>
      <dsp:spPr>
        <a:xfrm>
          <a:off x="0" y="565"/>
          <a:ext cx="4368088" cy="1267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10253F"/>
              </a:solidFill>
              <a:latin typeface="Century Gothic" panose="020B0502020202020204" pitchFamily="34" charset="0"/>
            </a:rPr>
            <a:t>В первом случае результат(ы) обучения микроквалификации могут признаваться путем сертификации или другими формами оценки, полученных компетенций, установленными требованиями рынка труда. </a:t>
          </a:r>
        </a:p>
      </dsp:txBody>
      <dsp:txXfrm>
        <a:off x="0" y="565"/>
        <a:ext cx="4368088" cy="1267854"/>
      </dsp:txXfrm>
    </dsp:sp>
    <dsp:sp modelId="{9A40A483-8E95-4139-BDB2-4D2C959FC5E5}">
      <dsp:nvSpPr>
        <dsp:cNvPr id="0" name=""/>
        <dsp:cNvSpPr/>
      </dsp:nvSpPr>
      <dsp:spPr>
        <a:xfrm>
          <a:off x="0" y="1268420"/>
          <a:ext cx="43680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643A2-B74D-444C-9E1B-49B42E6ED177}">
      <dsp:nvSpPr>
        <dsp:cNvPr id="0" name=""/>
        <dsp:cNvSpPr/>
      </dsp:nvSpPr>
      <dsp:spPr>
        <a:xfrm>
          <a:off x="0" y="1268986"/>
          <a:ext cx="4368088" cy="141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10253F"/>
              </a:solidFill>
              <a:latin typeface="Century Gothic" panose="020B0502020202020204" pitchFamily="34" charset="0"/>
            </a:rPr>
            <a:t>Во втором случае проводится процедура признания эквивалентности содержания дисциплины, изученной в другом учебном заведении или по другому учебном плану, дисциплине рабочего учебного плана по образовательной программе</a:t>
          </a:r>
        </a:p>
      </dsp:txBody>
      <dsp:txXfrm>
        <a:off x="0" y="1268986"/>
        <a:ext cx="4368088" cy="1410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D0EEF-F551-48EB-86DD-7E67DCB39999}" type="datetimeFigureOut">
              <a:rPr lang="ru-KZ" smtClean="0"/>
              <a:t>02/19/2025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43582-B353-4148-BA06-050BEF412C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85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41385" y="0"/>
            <a:ext cx="5873471" cy="10287000"/>
            <a:chOff x="0" y="0"/>
            <a:chExt cx="1480287" cy="259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0287" cy="2592625"/>
            </a:xfrm>
            <a:custGeom>
              <a:avLst/>
              <a:gdLst/>
              <a:ahLst/>
              <a:cxnLst/>
              <a:rect l="l" t="t" r="r" b="b"/>
              <a:pathLst>
                <a:path w="1480287" h="2592625">
                  <a:moveTo>
                    <a:pt x="1355826" y="2592625"/>
                  </a:moveTo>
                  <a:lnTo>
                    <a:pt x="124460" y="2592625"/>
                  </a:lnTo>
                  <a:cubicBezTo>
                    <a:pt x="55880" y="2592625"/>
                    <a:pt x="0" y="2536745"/>
                    <a:pt x="0" y="24681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55827" y="0"/>
                  </a:lnTo>
                  <a:cubicBezTo>
                    <a:pt x="1424407" y="0"/>
                    <a:pt x="1480287" y="55880"/>
                    <a:pt x="1480287" y="124460"/>
                  </a:cubicBezTo>
                  <a:lnTo>
                    <a:pt x="1480287" y="2468165"/>
                  </a:lnTo>
                  <a:cubicBezTo>
                    <a:pt x="1480287" y="2536745"/>
                    <a:pt x="1424407" y="2592625"/>
                    <a:pt x="1355827" y="259262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9636" y="2255550"/>
            <a:ext cx="11835455" cy="5922236"/>
            <a:chOff x="0" y="-1009649"/>
            <a:chExt cx="14949295" cy="7896315"/>
          </a:xfrm>
        </p:grpSpPr>
        <p:sp>
          <p:nvSpPr>
            <p:cNvPr id="7" name="TextBox 7"/>
            <p:cNvSpPr txBox="1"/>
            <p:nvPr/>
          </p:nvSpPr>
          <p:spPr>
            <a:xfrm>
              <a:off x="0" y="-1009649"/>
              <a:ext cx="14949295" cy="7386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KZ" sz="7200" b="1" spc="-200" dirty="0">
                  <a:solidFill>
                    <a:srgbClr val="191919"/>
                  </a:solidFill>
                  <a:latin typeface="Montserrat Bold"/>
                </a:rPr>
                <a:t>Международные практики и локальные перспективы развития микроквалификаций</a:t>
              </a:r>
              <a:br>
                <a:rPr lang="ru-KZ" sz="7200" b="1" spc="-200" dirty="0">
                  <a:solidFill>
                    <a:srgbClr val="191919"/>
                  </a:solidFill>
                  <a:latin typeface="Montserrat Bold"/>
                </a:rPr>
              </a:br>
              <a:endParaRPr lang="ru-KZ" sz="7200" b="1" spc="-200" dirty="0">
                <a:solidFill>
                  <a:srgbClr val="191919"/>
                </a:solidFill>
                <a:latin typeface="Montserrat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689" y="3702034"/>
              <a:ext cx="13495663" cy="3184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 dirty="0"/>
            </a:p>
            <a:p>
              <a:pPr algn="l">
                <a:lnSpc>
                  <a:spcPts val="3779"/>
                </a:lnSpc>
              </a:pPr>
              <a:endParaRPr dirty="0"/>
            </a:p>
            <a:p>
              <a:pPr algn="l">
                <a:lnSpc>
                  <a:spcPts val="3779"/>
                </a:lnSpc>
              </a:pPr>
              <a:endParaRPr dirty="0"/>
            </a:p>
            <a:p>
              <a:pPr>
                <a:lnSpc>
                  <a:spcPts val="3779"/>
                </a:lnSpc>
              </a:pPr>
              <a:r>
                <a:rPr lang="kk-KZ" sz="2700" dirty="0">
                  <a:solidFill>
                    <a:srgbClr val="191919"/>
                  </a:solidFill>
                  <a:latin typeface="Lato"/>
                  <a:ea typeface="Lato"/>
                  <a:cs typeface="Lato"/>
                </a:rPr>
                <a:t>А.А.Нурмагамбетов</a:t>
              </a:r>
              <a:endParaRPr lang="ru-KZ" sz="2700" dirty="0">
                <a:solidFill>
                  <a:srgbClr val="191919"/>
                </a:solidFill>
                <a:latin typeface="Lato"/>
                <a:ea typeface="Lato"/>
                <a:cs typeface="Lato"/>
              </a:endParaRPr>
            </a:p>
            <a:p>
              <a:pPr algn="l">
                <a:lnSpc>
                  <a:spcPts val="3779"/>
                </a:lnSpc>
              </a:pPr>
              <a:endParaRPr lang="en-US" sz="2700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9636" y="8588189"/>
            <a:ext cx="2759771" cy="822960"/>
            <a:chOff x="-27063" y="203798"/>
            <a:chExt cx="3679695" cy="1097280"/>
          </a:xfrm>
        </p:grpSpPr>
        <p:grpSp>
          <p:nvGrpSpPr>
            <p:cNvPr id="10" name="Group 10"/>
            <p:cNvGrpSpPr/>
            <p:nvPr/>
          </p:nvGrpSpPr>
          <p:grpSpPr>
            <a:xfrm>
              <a:off x="-27063" y="203798"/>
              <a:ext cx="3679695" cy="1097280"/>
              <a:chOff x="-16288" y="122656"/>
              <a:chExt cx="2214631" cy="660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16288" y="122656"/>
                <a:ext cx="221463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214631" h="660400">
                    <a:moveTo>
                      <a:pt x="209017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90171" y="0"/>
                    </a:lnTo>
                    <a:cubicBezTo>
                      <a:pt x="2158751" y="0"/>
                      <a:pt x="2214631" y="55880"/>
                      <a:pt x="2214631" y="124460"/>
                    </a:cubicBezTo>
                    <a:lnTo>
                      <a:pt x="2214631" y="535940"/>
                    </a:lnTo>
                    <a:cubicBezTo>
                      <a:pt x="2214631" y="604520"/>
                      <a:pt x="2158751" y="660400"/>
                      <a:pt x="2090171" y="6604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14279" y="553940"/>
              <a:ext cx="2959862" cy="368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5"/>
                </a:lnSpc>
              </a:pPr>
              <a:r>
                <a:rPr lang="ru-KZ" sz="1675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г. </a:t>
              </a:r>
              <a:r>
                <a:rPr lang="ru-RU" sz="1675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Алматы</a:t>
              </a:r>
              <a:r>
                <a:rPr lang="ru-KZ" sz="1675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 2025</a:t>
              </a:r>
              <a:endParaRPr lang="en-US" sz="1675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20" name="Group 7">
            <a:extLst>
              <a:ext uri="{FF2B5EF4-FFF2-40B4-BE49-F238E27FC236}">
                <a16:creationId xmlns:a16="http://schemas.microsoft.com/office/drawing/2014/main" id="{66FE4460-45AA-4135-8A13-67A821D867BE}"/>
              </a:ext>
            </a:extLst>
          </p:cNvPr>
          <p:cNvGrpSpPr>
            <a:grpSpLocks noChangeAspect="1"/>
          </p:cNvGrpSpPr>
          <p:nvPr/>
        </p:nvGrpSpPr>
        <p:grpSpPr>
          <a:xfrm>
            <a:off x="13411200" y="2255550"/>
            <a:ext cx="5096570" cy="7644855"/>
            <a:chOff x="0" y="0"/>
            <a:chExt cx="6350000" cy="9525000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7DB217D3-AB98-4D05-AB81-62B984430832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3572" r="-5142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3909EE-15CA-40D2-A503-78EBF2595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213375"/>
            <a:ext cx="4876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33399" y="1638300"/>
            <a:ext cx="5720701" cy="8229600"/>
            <a:chOff x="0" y="0"/>
            <a:chExt cx="1532331" cy="22043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2331" cy="2204358"/>
            </a:xfrm>
            <a:custGeom>
              <a:avLst/>
              <a:gdLst/>
              <a:ahLst/>
              <a:cxnLst/>
              <a:rect l="l" t="t" r="r" b="b"/>
              <a:pathLst>
                <a:path w="1532331" h="2204358">
                  <a:moveTo>
                    <a:pt x="1407871" y="2204357"/>
                  </a:moveTo>
                  <a:lnTo>
                    <a:pt x="124460" y="2204357"/>
                  </a:lnTo>
                  <a:cubicBezTo>
                    <a:pt x="55880" y="2204357"/>
                    <a:pt x="0" y="2148477"/>
                    <a:pt x="0" y="20798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7871" y="0"/>
                  </a:lnTo>
                  <a:cubicBezTo>
                    <a:pt x="1476451" y="0"/>
                    <a:pt x="1532331" y="55880"/>
                    <a:pt x="1532331" y="124460"/>
                  </a:cubicBezTo>
                  <a:lnTo>
                    <a:pt x="1532331" y="2079897"/>
                  </a:lnTo>
                  <a:cubicBezTo>
                    <a:pt x="1532331" y="2148477"/>
                    <a:pt x="1476451" y="2204358"/>
                    <a:pt x="1407871" y="22043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6795" y="2169115"/>
            <a:ext cx="4753909" cy="7130864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1608" r="-11339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657B79-2B2A-47C8-8C8A-B4C98CB327D8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МИКРОКВАЛИФИКАЦИИ - ОСНОВНЫЕ ХАРАКТЕРИСТИКИ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49BF0405-B4DF-4859-93A0-2E8303C3EAB6}"/>
              </a:ext>
            </a:extLst>
          </p:cNvPr>
          <p:cNvSpPr txBox="1">
            <a:spLocks/>
          </p:cNvSpPr>
          <p:nvPr/>
        </p:nvSpPr>
        <p:spPr>
          <a:xfrm>
            <a:off x="6713433" y="2418229"/>
            <a:ext cx="10896788" cy="7848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Микроквалификации можно рассматривать как способ адаптации предложения по обучению и демонстрации приобретенных знаний, навыков и компетенций.</a:t>
            </a:r>
          </a:p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Связь между образованием и исследованиями: микроквалификации могут способствовать плавной передаче знаний, возможностям обучения на благо общества</a:t>
            </a:r>
            <a:endParaRPr lang="ru-KZ" sz="25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Микроквалификации можно получить до, во время и после программ высшего образования, а также как новый способ подтверждения компетенций, приобретенных ранее в жизни</a:t>
            </a:r>
          </a:p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Микроквалификации полученные студентом, являются переносимыми и могут быть объединены в более крупные квалификации</a:t>
            </a:r>
          </a:p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Реестры микроквалификаций могут быть важным источником информации для учащихся</a:t>
            </a:r>
          </a:p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Сертификаты для микроквалификаций могут выдаваться во многих форматах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2165134" y="339824"/>
            <a:ext cx="5671379" cy="9607352"/>
            <a:chOff x="0" y="0"/>
            <a:chExt cx="1918466" cy="32498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467" cy="3249895"/>
            </a:xfrm>
            <a:custGeom>
              <a:avLst/>
              <a:gdLst/>
              <a:ahLst/>
              <a:cxnLst/>
              <a:rect l="l" t="t" r="r" b="b"/>
              <a:pathLst>
                <a:path w="1918467" h="3249895">
                  <a:moveTo>
                    <a:pt x="1794006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3125435"/>
                  </a:lnTo>
                  <a:cubicBezTo>
                    <a:pt x="1918467" y="3194015"/>
                    <a:pt x="1862587" y="3249895"/>
                    <a:pt x="1794007" y="324989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554200" y="8806745"/>
            <a:ext cx="833504" cy="833504"/>
            <a:chOff x="0" y="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Freeform 9"/>
          <p:cNvSpPr/>
          <p:nvPr/>
        </p:nvSpPr>
        <p:spPr>
          <a:xfrm>
            <a:off x="14870893" y="9096986"/>
            <a:ext cx="200118" cy="253023"/>
          </a:xfrm>
          <a:custGeom>
            <a:avLst/>
            <a:gdLst/>
            <a:ahLst/>
            <a:cxnLst/>
            <a:rect l="l" t="t" r="r" b="b"/>
            <a:pathLst>
              <a:path w="200118" h="253023">
                <a:moveTo>
                  <a:pt x="0" y="0"/>
                </a:moveTo>
                <a:lnTo>
                  <a:pt x="200118" y="0"/>
                </a:lnTo>
                <a:lnTo>
                  <a:pt x="200118" y="253023"/>
                </a:lnTo>
                <a:lnTo>
                  <a:pt x="0" y="25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B0AF98-4059-49C4-B3A0-DB377D5A8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3745" y="1673355"/>
            <a:ext cx="5332737" cy="6826461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98A3F592-AAA9-4EAC-A077-AC4B4EAD82FA}"/>
              </a:ext>
            </a:extLst>
          </p:cNvPr>
          <p:cNvSpPr txBox="1">
            <a:spLocks/>
          </p:cNvSpPr>
          <p:nvPr/>
        </p:nvSpPr>
        <p:spPr>
          <a:xfrm>
            <a:off x="535930" y="2129842"/>
            <a:ext cx="11173874" cy="72176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идентификация учащегося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название микроквалификации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страна(ы)/регион(ы) эмитента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орган(ы), выдающий(</a:t>
            </a:r>
            <a:r>
              <a:rPr lang="ru-RU" sz="28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ие</a:t>
            </a: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дата выдачи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уровень (и цикл, если применимо) НРК, если применимо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оценка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форма участия в учебной деятельности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условная рабочая нагрузка, необходимая для достижения результатов обучения (в ECTS, где это возможно)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тип обеспечения качества, используемого для поддержки </a:t>
            </a:r>
            <a:r>
              <a:rPr lang="ru-RU" sz="28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микроквалификации</a:t>
            </a:r>
            <a:endParaRPr lang="ru-RU" sz="28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результаты обучения</a:t>
            </a:r>
          </a:p>
          <a:p>
            <a:endParaRPr lang="ru-KZ" sz="2800" dirty="0">
              <a:solidFill>
                <a:srgbClr val="191919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5063E-1E64-4346-A551-F81139C71E78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СЕРТИФИКАТ МИКРОКВАЛИФИКАЦИИ (</a:t>
            </a:r>
            <a:r>
              <a:rPr lang="en-US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</a:t>
            </a: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A184E8-C115-480C-B87F-B0DE47F3A74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" name="Group 5"/>
          <p:cNvGrpSpPr/>
          <p:nvPr/>
        </p:nvGrpSpPr>
        <p:grpSpPr>
          <a:xfrm>
            <a:off x="12165134" y="339824"/>
            <a:ext cx="5671379" cy="9607352"/>
            <a:chOff x="0" y="0"/>
            <a:chExt cx="1918466" cy="32498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467" cy="3249895"/>
            </a:xfrm>
            <a:custGeom>
              <a:avLst/>
              <a:gdLst/>
              <a:ahLst/>
              <a:cxnLst/>
              <a:rect l="l" t="t" r="r" b="b"/>
              <a:pathLst>
                <a:path w="1918467" h="3249895">
                  <a:moveTo>
                    <a:pt x="1794006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3125435"/>
                  </a:lnTo>
                  <a:cubicBezTo>
                    <a:pt x="1918467" y="3194015"/>
                    <a:pt x="1862587" y="3249895"/>
                    <a:pt x="1794007" y="324989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554200" y="8806745"/>
            <a:ext cx="833504" cy="833504"/>
            <a:chOff x="0" y="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Freeform 9"/>
          <p:cNvSpPr/>
          <p:nvPr/>
        </p:nvSpPr>
        <p:spPr>
          <a:xfrm>
            <a:off x="14870893" y="9096986"/>
            <a:ext cx="200118" cy="253023"/>
          </a:xfrm>
          <a:custGeom>
            <a:avLst/>
            <a:gdLst/>
            <a:ahLst/>
            <a:cxnLst/>
            <a:rect l="l" t="t" r="r" b="b"/>
            <a:pathLst>
              <a:path w="200118" h="253023">
                <a:moveTo>
                  <a:pt x="0" y="0"/>
                </a:moveTo>
                <a:lnTo>
                  <a:pt x="200118" y="0"/>
                </a:lnTo>
                <a:lnTo>
                  <a:pt x="200118" y="253023"/>
                </a:lnTo>
                <a:lnTo>
                  <a:pt x="0" y="25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98A3F592-AAA9-4EAC-A077-AC4B4EAD82FA}"/>
              </a:ext>
            </a:extLst>
          </p:cNvPr>
          <p:cNvSpPr txBox="1">
            <a:spLocks/>
          </p:cNvSpPr>
          <p:nvPr/>
        </p:nvSpPr>
        <p:spPr>
          <a:xfrm>
            <a:off x="650504" y="1899907"/>
            <a:ext cx="11173874" cy="72176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Результаты обучения, подтверждают, что знает, понимает или может делать обучившийся.</a:t>
            </a:r>
          </a:p>
          <a:p>
            <a:pPr>
              <a:lnSpc>
                <a:spcPts val="4000"/>
              </a:lnSpc>
            </a:pP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Оценка основана на четко определенных стандартах</a:t>
            </a:r>
          </a:p>
          <a:p>
            <a:pPr>
              <a:lnSpc>
                <a:spcPts val="4000"/>
              </a:lnSpc>
            </a:pP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Сертификат имеет самостоятельную ценность и может также способствовать или дополнять другие документы об образовании, в том числе посредством признания предыдущего обучения.</a:t>
            </a:r>
          </a:p>
          <a:p>
            <a:pPr>
              <a:lnSpc>
                <a:spcPts val="4000"/>
              </a:lnSpc>
            </a:pP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Сертификат соответствует стандартам, требуемым соответствующим обеспечением качества.</a:t>
            </a:r>
          </a:p>
          <a:p>
            <a:pPr>
              <a:lnSpc>
                <a:spcPts val="4000"/>
              </a:lnSpc>
            </a:pP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Сертификат обеспечивает переход к непрерывному обучению, направленному на удовлетворение разнообразных образовательных потребностей молодежи и взрослых, а также позволяет выстроить гибкие траектории обучения, </a:t>
            </a:r>
            <a:endParaRPr lang="ru-KZ" sz="28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000"/>
              </a:lnSpc>
            </a:pPr>
            <a:endParaRPr lang="ru-KZ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5063E-1E64-4346-A551-F81139C71E78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СЕРТИФИКАТ МИКРОКВАЛИФИКАЦИИ (</a:t>
            </a:r>
            <a:r>
              <a:rPr lang="en-US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II</a:t>
            </a: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38EFCB29-2988-4509-9B6D-313B2780BD8A}"/>
              </a:ext>
            </a:extLst>
          </p:cNvPr>
          <p:cNvGrpSpPr>
            <a:grpSpLocks noChangeAspect="1"/>
          </p:cNvGrpSpPr>
          <p:nvPr/>
        </p:nvGrpSpPr>
        <p:grpSpPr>
          <a:xfrm>
            <a:off x="12438787" y="820643"/>
            <a:ext cx="5097521" cy="7646281"/>
            <a:chOff x="0" y="0"/>
            <a:chExt cx="6350000" cy="95250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9217063-C7B9-4C01-9C93-165808A17ED1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9119" t="-15705" r="-7184" b="-598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70725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47246" y="1787624"/>
            <a:ext cx="6412054" cy="6711752"/>
            <a:chOff x="0" y="0"/>
            <a:chExt cx="2169016" cy="2270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9016" cy="2270395"/>
            </a:xfrm>
            <a:custGeom>
              <a:avLst/>
              <a:gdLst/>
              <a:ahLst/>
              <a:cxnLst/>
              <a:rect l="l" t="t" r="r" b="b"/>
              <a:pathLst>
                <a:path w="2169016" h="2270395">
                  <a:moveTo>
                    <a:pt x="2044556" y="2270395"/>
                  </a:moveTo>
                  <a:lnTo>
                    <a:pt x="124460" y="2270395"/>
                  </a:lnTo>
                  <a:cubicBezTo>
                    <a:pt x="55880" y="2270395"/>
                    <a:pt x="0" y="2214515"/>
                    <a:pt x="0" y="21459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2145935"/>
                  </a:lnTo>
                  <a:cubicBezTo>
                    <a:pt x="2169016" y="2214515"/>
                    <a:pt x="2113136" y="2270395"/>
                    <a:pt x="2044556" y="227039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178608" y="2102298"/>
            <a:ext cx="5747803" cy="3233099"/>
            <a:chOff x="0" y="0"/>
            <a:chExt cx="1128903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83" b="-928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ВИДЫ МИКРОКВАЛИФИКАЦИЙ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0C81D99-40ED-4AC5-8A9A-0E93FD9ED913}"/>
              </a:ext>
            </a:extLst>
          </p:cNvPr>
          <p:cNvSpPr txBox="1">
            <a:spLocks/>
          </p:cNvSpPr>
          <p:nvPr/>
        </p:nvSpPr>
        <p:spPr>
          <a:xfrm>
            <a:off x="699925" y="1679714"/>
            <a:ext cx="9845870" cy="85871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Font typeface="Arial" pitchFamily="34" charset="0"/>
              <a:buNone/>
            </a:pPr>
            <a:endParaRPr lang="ru-RU" sz="2800" dirty="0"/>
          </a:p>
          <a:p>
            <a:pPr>
              <a:lnSpc>
                <a:spcPts val="4000"/>
              </a:lnSpc>
            </a:pPr>
            <a:r>
              <a:rPr lang="ru-RU" sz="2800" dirty="0">
                <a:latin typeface="Century Gothic" panose="020B0502020202020204" pitchFamily="34" charset="0"/>
              </a:rPr>
              <a:t>Отдельный курс/модуль в рамках полной программы обучения. О</a:t>
            </a:r>
            <a:r>
              <a:rPr lang="ru-KZ" sz="2800" dirty="0" err="1">
                <a:latin typeface="Century Gothic" panose="020B0502020202020204" pitchFamily="34" charset="0"/>
              </a:rPr>
              <a:t>бъем</a:t>
            </a:r>
            <a:r>
              <a:rPr lang="ru-KZ" sz="2800" dirty="0">
                <a:latin typeface="Century Gothic" panose="020B0502020202020204" pitchFamily="34" charset="0"/>
              </a:rPr>
              <a:t> варьируется от 1 до </a:t>
            </a:r>
            <a:r>
              <a:rPr lang="ru-RU" sz="2800" dirty="0">
                <a:latin typeface="Century Gothic" panose="020B0502020202020204" pitchFamily="34" charset="0"/>
              </a:rPr>
              <a:t>6</a:t>
            </a:r>
            <a:r>
              <a:rPr lang="ru-KZ" sz="2800" dirty="0">
                <a:latin typeface="Century Gothic" panose="020B0502020202020204" pitchFamily="34" charset="0"/>
              </a:rPr>
              <a:t> академических кредитов</a:t>
            </a:r>
            <a:endParaRPr lang="ru-RU" sz="2800" dirty="0">
              <a:latin typeface="Century Gothic" panose="020B0502020202020204" pitchFamily="34" charset="0"/>
            </a:endParaRPr>
          </a:p>
          <a:p>
            <a:pPr>
              <a:lnSpc>
                <a:spcPts val="4000"/>
              </a:lnSpc>
            </a:pPr>
            <a:r>
              <a:rPr lang="ru-RU" sz="2800" dirty="0">
                <a:latin typeface="Century Gothic" panose="020B0502020202020204" pitchFamily="34" charset="0"/>
              </a:rPr>
              <a:t>Краткосрочные курсы, ориентированные на потребности рынка труда</a:t>
            </a:r>
          </a:p>
          <a:p>
            <a:pPr>
              <a:lnSpc>
                <a:spcPts val="4000"/>
              </a:lnSpc>
            </a:pPr>
            <a:r>
              <a:rPr lang="ru-RU" sz="2800" dirty="0">
                <a:latin typeface="Century Gothic" panose="020B0502020202020204" pitchFamily="34" charset="0"/>
              </a:rPr>
              <a:t>Курсы в рамках непрерывного обучения (LLL) и образования взрослых</a:t>
            </a:r>
          </a:p>
          <a:p>
            <a:pPr>
              <a:lnSpc>
                <a:spcPts val="4000"/>
              </a:lnSpc>
            </a:pPr>
            <a:endParaRPr lang="ru-RU" sz="2800" dirty="0">
              <a:latin typeface="Century Gothic" panose="020B0502020202020204" pitchFamily="34" charset="0"/>
            </a:endParaRPr>
          </a:p>
          <a:p>
            <a:pPr marL="0" indent="0">
              <a:lnSpc>
                <a:spcPts val="4000"/>
              </a:lnSpc>
              <a:buFont typeface="Arial" pitchFamily="34" charset="0"/>
              <a:buNone/>
            </a:pPr>
            <a:r>
              <a:rPr lang="ru-RU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KZ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Завершившим курс выдаётся сертификат, который может быть включён в приложение к диплому или использоваться отдельно.</a:t>
            </a:r>
          </a:p>
          <a:p>
            <a:pPr>
              <a:lnSpc>
                <a:spcPts val="4000"/>
              </a:lnSpc>
            </a:pPr>
            <a:endParaRPr lang="ru-KZ" sz="2800" dirty="0">
              <a:latin typeface="Century Gothic" panose="020B0502020202020204" pitchFamily="34" charset="0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11178608" y="5650071"/>
            <a:ext cx="5747157" cy="2534631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48C77555-DDB0-4691-BA6E-5FEA92963768}"/>
              </a:ext>
            </a:extLst>
          </p:cNvPr>
          <p:cNvGrpSpPr/>
          <p:nvPr/>
        </p:nvGrpSpPr>
        <p:grpSpPr>
          <a:xfrm rot="16200000">
            <a:off x="13635434" y="6500634"/>
            <a:ext cx="833504" cy="833504"/>
            <a:chOff x="0" y="0"/>
            <a:chExt cx="1111339" cy="1111339"/>
          </a:xfrm>
        </p:grpSpPr>
        <p:grpSp>
          <p:nvGrpSpPr>
            <p:cNvPr id="23" name="Group 15">
              <a:extLst>
                <a:ext uri="{FF2B5EF4-FFF2-40B4-BE49-F238E27FC236}">
                  <a16:creationId xmlns:a16="http://schemas.microsoft.com/office/drawing/2014/main" id="{BB5DA2C9-74F5-4EA4-A3A8-23085E378F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CC1A6ED-E9FF-43AD-B483-0396DC7D9F5D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74B290D-4E59-47C9-9A8E-07F31A32F440}"/>
                </a:ext>
              </a:extLst>
            </p:cNvPr>
            <p:cNvSpPr/>
            <p:nvPr/>
          </p:nvSpPr>
          <p:spPr>
            <a:xfrm>
              <a:off x="422257" y="386988"/>
              <a:ext cx="266824" cy="337364"/>
            </a:xfrm>
            <a:custGeom>
              <a:avLst/>
              <a:gdLst/>
              <a:ahLst/>
              <a:cxnLst/>
              <a:rect l="l" t="t" r="r" b="b"/>
              <a:pathLst>
                <a:path w="266824" h="337364">
                  <a:moveTo>
                    <a:pt x="0" y="0"/>
                  </a:moveTo>
                  <a:lnTo>
                    <a:pt x="266824" y="0"/>
                  </a:lnTo>
                  <a:lnTo>
                    <a:pt x="266824" y="337363"/>
                  </a:lnTo>
                  <a:lnTo>
                    <a:pt x="0" y="337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2976" y="1028700"/>
            <a:ext cx="5671379" cy="4532353"/>
            <a:chOff x="0" y="0"/>
            <a:chExt cx="1918466" cy="1533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2991594" y="4309996"/>
            <a:ext cx="833504" cy="833504"/>
            <a:chOff x="0" y="0"/>
            <a:chExt cx="1111339" cy="1111339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422257" y="386988"/>
              <a:ext cx="266824" cy="337364"/>
            </a:xfrm>
            <a:custGeom>
              <a:avLst/>
              <a:gdLst/>
              <a:ahLst/>
              <a:cxnLst/>
              <a:rect l="l" t="t" r="r" b="b"/>
              <a:pathLst>
                <a:path w="266824" h="337364">
                  <a:moveTo>
                    <a:pt x="0" y="0"/>
                  </a:moveTo>
                  <a:lnTo>
                    <a:pt x="266824" y="0"/>
                  </a:lnTo>
                  <a:lnTo>
                    <a:pt x="266824" y="337363"/>
                  </a:lnTo>
                  <a:lnTo>
                    <a:pt x="0" y="337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17546" y="1409700"/>
            <a:ext cx="5181600" cy="3025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br>
              <a:rPr lang="ru-RU" sz="1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П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ример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ы 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микроквалификаци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й, ориентированных на 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выполнение конкретных трудовых функций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 (</a:t>
            </a:r>
            <a:r>
              <a:rPr lang="en-US" sz="2400" b="1" spc="-65" dirty="0">
                <a:solidFill>
                  <a:srgbClr val="FFFFFF"/>
                </a:solidFill>
                <a:latin typeface="Montserrat Bold"/>
              </a:rPr>
              <a:t>I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)</a:t>
            </a:r>
            <a:br>
              <a:rPr lang="ru-KZ" sz="2400" b="1" spc="-65" dirty="0">
                <a:solidFill>
                  <a:srgbClr val="FFFFFF"/>
                </a:solidFill>
                <a:latin typeface="Montserrat Bold"/>
              </a:rPr>
            </a:br>
            <a:endParaRPr lang="ru-KZ" sz="2400" b="1" spc="-65" dirty="0">
              <a:solidFill>
                <a:srgbClr val="FFFFFF"/>
              </a:solidFill>
              <a:latin typeface="Montserrat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797529" y="1028700"/>
            <a:ext cx="11033271" cy="8229600"/>
            <a:chOff x="0" y="0"/>
            <a:chExt cx="3384262" cy="2783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84262" cy="2783840"/>
            </a:xfrm>
            <a:custGeom>
              <a:avLst/>
              <a:gdLst/>
              <a:ahLst/>
              <a:cxnLst/>
              <a:rect l="l" t="t" r="r" b="b"/>
              <a:pathLst>
                <a:path w="3384262" h="2783840">
                  <a:moveTo>
                    <a:pt x="3259802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59802" y="0"/>
                  </a:lnTo>
                  <a:cubicBezTo>
                    <a:pt x="3328382" y="0"/>
                    <a:pt x="3384262" y="55880"/>
                    <a:pt x="3384262" y="124460"/>
                  </a:cubicBezTo>
                  <a:lnTo>
                    <a:pt x="3384262" y="2659380"/>
                  </a:lnTo>
                  <a:cubicBezTo>
                    <a:pt x="3384262" y="2727960"/>
                    <a:pt x="3328382" y="2783840"/>
                    <a:pt x="3259802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72976" y="6068189"/>
            <a:ext cx="5671379" cy="3190111"/>
            <a:chOff x="0" y="0"/>
            <a:chExt cx="1128903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8894" b="-889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" name="Объект 2">
            <a:extLst>
              <a:ext uri="{FF2B5EF4-FFF2-40B4-BE49-F238E27FC236}">
                <a16:creationId xmlns:a16="http://schemas.microsoft.com/office/drawing/2014/main" id="{753740DD-4989-4069-BA14-8502C9E25D09}"/>
              </a:ext>
            </a:extLst>
          </p:cNvPr>
          <p:cNvSpPr txBox="1">
            <a:spLocks/>
          </p:cNvSpPr>
          <p:nvPr/>
        </p:nvSpPr>
        <p:spPr>
          <a:xfrm>
            <a:off x="7126176" y="1223752"/>
            <a:ext cx="10704624" cy="90632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ru-KZ" sz="2200" b="1" dirty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Маркетинг и цифровая реклама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«Создание рекламных кампаний в Google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Ads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Трудовая функция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Разработка, запуск и управление рекламными кампаниями.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Google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Ads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дает навыки настройки таргетинга, управления ставками и анализа эффективности, что необходимо маркетологам и специалистам по рекламе для успешного выполнения их основных обязанностей по привлечению клиентов.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Анализ данных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«Анализ данных в Excel и визуализация результатов»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Трудовая функция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Обработка данных, создание отчетов и аналитических сводок.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Навыки анализа данных в Excel необходимы аналитикам и бухгалтерам для выполнения ежедневных обязанностей, включая подготовку отчетности, создание сводок и визуализацию ключевых показателей.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sz="2200" dirty="0">
              <a:solidFill>
                <a:srgbClr val="19191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34983" y="1062789"/>
            <a:ext cx="5671379" cy="4532353"/>
            <a:chOff x="0" y="0"/>
            <a:chExt cx="1918466" cy="1533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795283" y="1078800"/>
            <a:ext cx="4549941" cy="3538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br>
              <a:rPr lang="ru-RU" sz="1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П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ример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ы 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микроквалификаци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й, ориентированных на 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выполнение конкретных трудовых функций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 (</a:t>
            </a:r>
            <a:r>
              <a:rPr lang="en-US" sz="2400" b="1" spc="-65" dirty="0">
                <a:solidFill>
                  <a:srgbClr val="FFFFFF"/>
                </a:solidFill>
                <a:latin typeface="Montserrat Bold"/>
              </a:rPr>
              <a:t>II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)</a:t>
            </a:r>
            <a:br>
              <a:rPr lang="ru-KZ" sz="2400" b="1" spc="-65" dirty="0">
                <a:solidFill>
                  <a:srgbClr val="FFFFFF"/>
                </a:solidFill>
                <a:latin typeface="Montserrat Bold"/>
              </a:rPr>
            </a:br>
            <a:endParaRPr lang="ru-KZ" sz="2400" b="1" spc="-65" dirty="0">
              <a:solidFill>
                <a:srgbClr val="FFFFFF"/>
              </a:solidFill>
              <a:latin typeface="Montserrat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33400" y="997559"/>
            <a:ext cx="11139605" cy="8260741"/>
            <a:chOff x="0" y="0"/>
            <a:chExt cx="3384262" cy="2783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84262" cy="2783840"/>
            </a:xfrm>
            <a:custGeom>
              <a:avLst/>
              <a:gdLst/>
              <a:ahLst/>
              <a:cxnLst/>
              <a:rect l="l" t="t" r="r" b="b"/>
              <a:pathLst>
                <a:path w="3384262" h="2783840">
                  <a:moveTo>
                    <a:pt x="3259802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59802" y="0"/>
                  </a:lnTo>
                  <a:cubicBezTo>
                    <a:pt x="3328382" y="0"/>
                    <a:pt x="3384262" y="55880"/>
                    <a:pt x="3384262" y="124460"/>
                  </a:cubicBezTo>
                  <a:lnTo>
                    <a:pt x="3384262" y="2659380"/>
                  </a:lnTo>
                  <a:cubicBezTo>
                    <a:pt x="3384262" y="2727960"/>
                    <a:pt x="3328382" y="2783840"/>
                    <a:pt x="3259802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14"/>
          <p:cNvGrpSpPr/>
          <p:nvPr/>
        </p:nvGrpSpPr>
        <p:grpSpPr>
          <a:xfrm rot="16200000">
            <a:off x="14653501" y="4383232"/>
            <a:ext cx="833504" cy="833504"/>
            <a:chOff x="0" y="0"/>
            <a:chExt cx="1111339" cy="1111339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422257" y="386988"/>
              <a:ext cx="266824" cy="337364"/>
            </a:xfrm>
            <a:custGeom>
              <a:avLst/>
              <a:gdLst/>
              <a:ahLst/>
              <a:cxnLst/>
              <a:rect l="l" t="t" r="r" b="b"/>
              <a:pathLst>
                <a:path w="266824" h="337364">
                  <a:moveTo>
                    <a:pt x="0" y="0"/>
                  </a:moveTo>
                  <a:lnTo>
                    <a:pt x="266824" y="0"/>
                  </a:lnTo>
                  <a:lnTo>
                    <a:pt x="266824" y="337363"/>
                  </a:lnTo>
                  <a:lnTo>
                    <a:pt x="0" y="337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CD40734E-35CE-4708-AF08-0F8BCA19DD4C}"/>
              </a:ext>
            </a:extLst>
          </p:cNvPr>
          <p:cNvGrpSpPr>
            <a:grpSpLocks noChangeAspect="1"/>
          </p:cNvGrpSpPr>
          <p:nvPr/>
        </p:nvGrpSpPr>
        <p:grpSpPr>
          <a:xfrm>
            <a:off x="12234146" y="6067359"/>
            <a:ext cx="5672854" cy="3190941"/>
            <a:chOff x="0" y="0"/>
            <a:chExt cx="11289030" cy="6350000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AA7AA1E2-8595-4EB8-8533-0958F5BFE00F}"/>
                </a:ext>
              </a:extLst>
            </p:cNvPr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339" b="-933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8" name="Объект 2">
            <a:extLst>
              <a:ext uri="{FF2B5EF4-FFF2-40B4-BE49-F238E27FC236}">
                <a16:creationId xmlns:a16="http://schemas.microsoft.com/office/drawing/2014/main" id="{8517350E-6706-418C-AE98-548B438477F9}"/>
              </a:ext>
            </a:extLst>
          </p:cNvPr>
          <p:cNvSpPr txBox="1">
            <a:spLocks/>
          </p:cNvSpPr>
          <p:nvPr/>
        </p:nvSpPr>
        <p:spPr>
          <a:xfrm>
            <a:off x="942776" y="1646289"/>
            <a:ext cx="10411024" cy="69262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Управление проектами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«Основы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Scrum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Трудовая функция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Управление проектами с применением гибких методологий.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Знание методологий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Scrum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позволяет менеджерам проектов планировать задачи, управлять командной работой и отслеживать ход выполнения проектов. Это критично для их работы в ИТ и других сферах, где внедрены гибкие подходы.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Кибербезопасность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«Основы кибербезопасности для сотрудников»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Трудовая функция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Защита данных и предотвращение кибератак.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Навыки кибербезопасности позволяют сотрудникам выявлять фишинговые атаки, использовать безопасные методы хранения данных и защищать конфиденциальную информацию, что входит в обязанности работников, особенно в финансовом секторе.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6D12606-90AC-4E02-A188-9CFA01EFBA0B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KZ" sz="4000" b="1" spc="-160" dirty="0">
                <a:solidFill>
                  <a:srgbClr val="191919"/>
                </a:solidFill>
                <a:latin typeface="Montserrat Bold"/>
              </a:rPr>
              <a:t>МИКРОКВАЛИФИКАЦИИ – МЕЖДУНАРОДНЫЙ ОПЫТ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AC8296C5-F079-42E5-8DC3-FA90143954D8}"/>
              </a:ext>
            </a:extLst>
          </p:cNvPr>
          <p:cNvSpPr/>
          <p:nvPr/>
        </p:nvSpPr>
        <p:spPr>
          <a:xfrm>
            <a:off x="244244" y="1488145"/>
            <a:ext cx="4328315" cy="664158"/>
          </a:xfrm>
          <a:prstGeom prst="rect">
            <a:avLst/>
          </a:prstGeom>
          <a:solidFill>
            <a:srgbClr val="4C3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4" name="Group 3">
            <a:extLst>
              <a:ext uri="{FF2B5EF4-FFF2-40B4-BE49-F238E27FC236}">
                <a16:creationId xmlns:a16="http://schemas.microsoft.com/office/drawing/2014/main" id="{406A0DD3-CE37-43A6-B922-4875048B3D6B}"/>
              </a:ext>
            </a:extLst>
          </p:cNvPr>
          <p:cNvGrpSpPr/>
          <p:nvPr/>
        </p:nvGrpSpPr>
        <p:grpSpPr>
          <a:xfrm>
            <a:off x="244244" y="1468173"/>
            <a:ext cx="4328315" cy="678800"/>
            <a:chOff x="0" y="0"/>
            <a:chExt cx="2169016" cy="973831"/>
          </a:xfrm>
        </p:grpSpPr>
        <p:sp>
          <p:nvSpPr>
            <p:cNvPr id="55" name="Freeform 4">
              <a:extLst>
                <a:ext uri="{FF2B5EF4-FFF2-40B4-BE49-F238E27FC236}">
                  <a16:creationId xmlns:a16="http://schemas.microsoft.com/office/drawing/2014/main" id="{471E731B-32B4-491A-88B4-C00CD3462008}"/>
                </a:ext>
              </a:extLst>
            </p:cNvPr>
            <p:cNvSpPr/>
            <p:nvPr/>
          </p:nvSpPr>
          <p:spPr>
            <a:xfrm>
              <a:off x="0" y="0"/>
              <a:ext cx="2169016" cy="973832"/>
            </a:xfrm>
            <a:custGeom>
              <a:avLst/>
              <a:gdLst/>
              <a:ahLst/>
              <a:cxnLst/>
              <a:rect l="l" t="t" r="r" b="b"/>
              <a:pathLst>
                <a:path w="2169016" h="973832">
                  <a:moveTo>
                    <a:pt x="2044556" y="973831"/>
                  </a:moveTo>
                  <a:lnTo>
                    <a:pt x="124460" y="973831"/>
                  </a:lnTo>
                  <a:cubicBezTo>
                    <a:pt x="55880" y="973831"/>
                    <a:pt x="0" y="917951"/>
                    <a:pt x="0" y="849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849372"/>
                  </a:lnTo>
                  <a:cubicBezTo>
                    <a:pt x="2169016" y="917951"/>
                    <a:pt x="2113136" y="973832"/>
                    <a:pt x="2044556" y="973832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4C38F2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9" name="Group 11">
            <a:extLst>
              <a:ext uri="{FF2B5EF4-FFF2-40B4-BE49-F238E27FC236}">
                <a16:creationId xmlns:a16="http://schemas.microsoft.com/office/drawing/2014/main" id="{FF070737-F52E-42B3-B04B-B1542AAB5BC0}"/>
              </a:ext>
            </a:extLst>
          </p:cNvPr>
          <p:cNvGrpSpPr/>
          <p:nvPr/>
        </p:nvGrpSpPr>
        <p:grpSpPr>
          <a:xfrm>
            <a:off x="228041" y="7580297"/>
            <a:ext cx="4328315" cy="2516203"/>
            <a:chOff x="0" y="0"/>
            <a:chExt cx="1157079" cy="858983"/>
          </a:xfrm>
          <a:noFill/>
        </p:grpSpPr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C8CBB7E0-AF89-4380-8820-552F271DDF07}"/>
                </a:ext>
              </a:extLst>
            </p:cNvPr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8600" y="1461173"/>
            <a:ext cx="4343401" cy="6400800"/>
            <a:chOff x="0" y="0"/>
            <a:chExt cx="98894932" cy="70384584"/>
          </a:xfrm>
        </p:grpSpPr>
        <p:sp>
          <p:nvSpPr>
            <p:cNvPr id="6" name="Freeform 6"/>
            <p:cNvSpPr/>
            <p:nvPr/>
          </p:nvSpPr>
          <p:spPr>
            <a:xfrm>
              <a:off x="-12700" y="-12700"/>
              <a:ext cx="98920331" cy="70409984"/>
            </a:xfrm>
            <a:custGeom>
              <a:avLst/>
              <a:gdLst/>
              <a:ahLst/>
              <a:cxnLst/>
              <a:rect l="l" t="t" r="r" b="b"/>
              <a:pathLst>
                <a:path w="98920331" h="70409984">
                  <a:moveTo>
                    <a:pt x="98058002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69547656"/>
                  </a:lnTo>
                  <a:cubicBezTo>
                    <a:pt x="0" y="70020092"/>
                    <a:pt x="389890" y="70409984"/>
                    <a:pt x="862330" y="70409984"/>
                  </a:cubicBezTo>
                  <a:lnTo>
                    <a:pt x="98058002" y="70409984"/>
                  </a:lnTo>
                  <a:cubicBezTo>
                    <a:pt x="98530445" y="70409984"/>
                    <a:pt x="98920331" y="70020092"/>
                    <a:pt x="98920331" y="69547656"/>
                  </a:cubicBezTo>
                  <a:lnTo>
                    <a:pt x="98920331" y="862330"/>
                  </a:lnTo>
                  <a:cubicBezTo>
                    <a:pt x="98920331" y="389890"/>
                    <a:pt x="98530445" y="0"/>
                    <a:pt x="98058002" y="0"/>
                  </a:cubicBezTo>
                  <a:close/>
                  <a:moveTo>
                    <a:pt x="98729831" y="927100"/>
                  </a:moveTo>
                  <a:lnTo>
                    <a:pt x="98729831" y="69547656"/>
                  </a:lnTo>
                  <a:cubicBezTo>
                    <a:pt x="98729831" y="69914684"/>
                    <a:pt x="98425031" y="70219484"/>
                    <a:pt x="98058002" y="70219484"/>
                  </a:cubicBezTo>
                  <a:lnTo>
                    <a:pt x="862330" y="70219484"/>
                  </a:lnTo>
                  <a:cubicBezTo>
                    <a:pt x="495300" y="70219484"/>
                    <a:pt x="190500" y="69914684"/>
                    <a:pt x="190500" y="6954765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98058002" y="190500"/>
                  </a:lnTo>
                  <a:cubicBezTo>
                    <a:pt x="98425031" y="190500"/>
                    <a:pt x="98729831" y="495300"/>
                    <a:pt x="98729831" y="862330"/>
                  </a:cubicBezTo>
                  <a:lnTo>
                    <a:pt x="98729831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503331" y="1080833"/>
            <a:ext cx="833504" cy="833504"/>
            <a:chOff x="0" y="0"/>
            <a:chExt cx="1111339" cy="1111339"/>
          </a:xfrm>
        </p:grpSpPr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397581" y="376762"/>
              <a:ext cx="316178" cy="357815"/>
            </a:xfrm>
            <a:custGeom>
              <a:avLst/>
              <a:gdLst/>
              <a:ahLst/>
              <a:cxnLst/>
              <a:rect l="l" t="t" r="r" b="b"/>
              <a:pathLst>
                <a:path w="316178" h="357815">
                  <a:moveTo>
                    <a:pt x="0" y="0"/>
                  </a:moveTo>
                  <a:lnTo>
                    <a:pt x="316177" y="0"/>
                  </a:lnTo>
                  <a:lnTo>
                    <a:pt x="316177" y="357815"/>
                  </a:lnTo>
                  <a:lnTo>
                    <a:pt x="0" y="35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122B294-4545-48E4-8C24-21BC523BCC5A}"/>
              </a:ext>
            </a:extLst>
          </p:cNvPr>
          <p:cNvSpPr/>
          <p:nvPr/>
        </p:nvSpPr>
        <p:spPr>
          <a:xfrm>
            <a:off x="342901" y="2182741"/>
            <a:ext cx="4133850" cy="537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Образовательные программы (ОП): </a:t>
            </a:r>
          </a:p>
          <a:p>
            <a:pPr marL="22860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Университет Маастрихта (Нидерланды)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предлагает микроквалификации в области устойчивого развития и управления проектами. Каждая программа - </a:t>
            </a: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5–10 ECTS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, интегрируемых в основную магистерскую или бакалаврскую программу.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Университет Хельсинки (Финляндия)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курсы по цифровой трансформации и искусственному интеллекту, направленные на профессионалов.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Процесс признания: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Используются цифровые сертификаты (например,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Europass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Digital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Credentials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), которые легко встраиваются в портфолио выпускника и могут быть признаны работодателями и образовательными учреждениями в разных странах ЕС.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Студенты могут переносить кредиты, полученные за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микрокурсы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, в основные программы через систему ECTS.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9327B34-D2FF-4F61-B6DD-A84E4A34F4A2}"/>
              </a:ext>
            </a:extLst>
          </p:cNvPr>
          <p:cNvSpPr/>
          <p:nvPr/>
        </p:nvSpPr>
        <p:spPr>
          <a:xfrm>
            <a:off x="951257" y="1638300"/>
            <a:ext cx="2640466" cy="335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Европейский Союз (ЕС)</a:t>
            </a:r>
            <a:endParaRPr lang="ru-RU" sz="16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97929A-9C98-4C3F-AE5E-A240D8BD4AE1}"/>
              </a:ext>
            </a:extLst>
          </p:cNvPr>
          <p:cNvSpPr txBox="1"/>
          <p:nvPr/>
        </p:nvSpPr>
        <p:spPr>
          <a:xfrm>
            <a:off x="541500" y="7945353"/>
            <a:ext cx="3733802" cy="2150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Барьеры: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Разнородность подходов между странами. Не все университеты готовы интегрировать микроквалификации в свои традиционные программы.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Недостаток осведомленности среди работодателей о ценности микроквалификаций.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10253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typ Display Medium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ABF2EF8-4CEF-4276-A2BB-CFC592D01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56" y="7294319"/>
            <a:ext cx="5541872" cy="831281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98C3DDA1-E477-495B-83FE-2EA778983AD0}"/>
              </a:ext>
            </a:extLst>
          </p:cNvPr>
          <p:cNvSpPr/>
          <p:nvPr/>
        </p:nvSpPr>
        <p:spPr>
          <a:xfrm>
            <a:off x="4734549" y="1488145"/>
            <a:ext cx="4328315" cy="664158"/>
          </a:xfrm>
          <a:prstGeom prst="rect">
            <a:avLst/>
          </a:prstGeom>
          <a:solidFill>
            <a:srgbClr val="4C3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97" name="Group 3">
            <a:extLst>
              <a:ext uri="{FF2B5EF4-FFF2-40B4-BE49-F238E27FC236}">
                <a16:creationId xmlns:a16="http://schemas.microsoft.com/office/drawing/2014/main" id="{BC107CEB-A6AB-4184-922A-E0A7A1E108D5}"/>
              </a:ext>
            </a:extLst>
          </p:cNvPr>
          <p:cNvGrpSpPr/>
          <p:nvPr/>
        </p:nvGrpSpPr>
        <p:grpSpPr>
          <a:xfrm>
            <a:off x="4734549" y="1468173"/>
            <a:ext cx="4328315" cy="678800"/>
            <a:chOff x="0" y="0"/>
            <a:chExt cx="2169016" cy="973831"/>
          </a:xfrm>
        </p:grpSpPr>
        <p:sp>
          <p:nvSpPr>
            <p:cNvPr id="110" name="Freeform 4">
              <a:extLst>
                <a:ext uri="{FF2B5EF4-FFF2-40B4-BE49-F238E27FC236}">
                  <a16:creationId xmlns:a16="http://schemas.microsoft.com/office/drawing/2014/main" id="{6B25DB9D-2A21-4E89-9695-89E49E51BB64}"/>
                </a:ext>
              </a:extLst>
            </p:cNvPr>
            <p:cNvSpPr/>
            <p:nvPr/>
          </p:nvSpPr>
          <p:spPr>
            <a:xfrm>
              <a:off x="0" y="0"/>
              <a:ext cx="2169016" cy="973832"/>
            </a:xfrm>
            <a:custGeom>
              <a:avLst/>
              <a:gdLst/>
              <a:ahLst/>
              <a:cxnLst/>
              <a:rect l="l" t="t" r="r" b="b"/>
              <a:pathLst>
                <a:path w="2169016" h="973832">
                  <a:moveTo>
                    <a:pt x="2044556" y="973831"/>
                  </a:moveTo>
                  <a:lnTo>
                    <a:pt x="124460" y="973831"/>
                  </a:lnTo>
                  <a:cubicBezTo>
                    <a:pt x="55880" y="973831"/>
                    <a:pt x="0" y="917951"/>
                    <a:pt x="0" y="849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849372"/>
                  </a:lnTo>
                  <a:cubicBezTo>
                    <a:pt x="2169016" y="917951"/>
                    <a:pt x="2113136" y="973832"/>
                    <a:pt x="2044556" y="973832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4C38F2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8" name="Group 11">
            <a:extLst>
              <a:ext uri="{FF2B5EF4-FFF2-40B4-BE49-F238E27FC236}">
                <a16:creationId xmlns:a16="http://schemas.microsoft.com/office/drawing/2014/main" id="{22C9A681-0F30-4500-9D3B-EFACAEC1772F}"/>
              </a:ext>
            </a:extLst>
          </p:cNvPr>
          <p:cNvGrpSpPr/>
          <p:nvPr/>
        </p:nvGrpSpPr>
        <p:grpSpPr>
          <a:xfrm>
            <a:off x="4718346" y="7580297"/>
            <a:ext cx="4328315" cy="2516203"/>
            <a:chOff x="0" y="0"/>
            <a:chExt cx="1157079" cy="858983"/>
          </a:xfrm>
          <a:noFill/>
        </p:grpSpPr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5EE960E8-9356-45A6-89C4-5CBA29662575}"/>
                </a:ext>
              </a:extLst>
            </p:cNvPr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9" name="Group 5">
            <a:extLst>
              <a:ext uri="{FF2B5EF4-FFF2-40B4-BE49-F238E27FC236}">
                <a16:creationId xmlns:a16="http://schemas.microsoft.com/office/drawing/2014/main" id="{5163A4FD-AC4A-4983-9B32-8FDE95E8212E}"/>
              </a:ext>
            </a:extLst>
          </p:cNvPr>
          <p:cNvGrpSpPr/>
          <p:nvPr/>
        </p:nvGrpSpPr>
        <p:grpSpPr>
          <a:xfrm>
            <a:off x="4718905" y="1461173"/>
            <a:ext cx="4343401" cy="6400800"/>
            <a:chOff x="0" y="0"/>
            <a:chExt cx="98894932" cy="70384584"/>
          </a:xfrm>
        </p:grpSpPr>
        <p:sp>
          <p:nvSpPr>
            <p:cNvPr id="108" name="Freeform 6">
              <a:extLst>
                <a:ext uri="{FF2B5EF4-FFF2-40B4-BE49-F238E27FC236}">
                  <a16:creationId xmlns:a16="http://schemas.microsoft.com/office/drawing/2014/main" id="{7DF1F214-764F-472A-A9B8-1328EB4A5A9D}"/>
                </a:ext>
              </a:extLst>
            </p:cNvPr>
            <p:cNvSpPr/>
            <p:nvPr/>
          </p:nvSpPr>
          <p:spPr>
            <a:xfrm>
              <a:off x="-12700" y="-12700"/>
              <a:ext cx="98920331" cy="70409984"/>
            </a:xfrm>
            <a:custGeom>
              <a:avLst/>
              <a:gdLst/>
              <a:ahLst/>
              <a:cxnLst/>
              <a:rect l="l" t="t" r="r" b="b"/>
              <a:pathLst>
                <a:path w="98920331" h="70409984">
                  <a:moveTo>
                    <a:pt x="98058002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69547656"/>
                  </a:lnTo>
                  <a:cubicBezTo>
                    <a:pt x="0" y="70020092"/>
                    <a:pt x="389890" y="70409984"/>
                    <a:pt x="862330" y="70409984"/>
                  </a:cubicBezTo>
                  <a:lnTo>
                    <a:pt x="98058002" y="70409984"/>
                  </a:lnTo>
                  <a:cubicBezTo>
                    <a:pt x="98530445" y="70409984"/>
                    <a:pt x="98920331" y="70020092"/>
                    <a:pt x="98920331" y="69547656"/>
                  </a:cubicBezTo>
                  <a:lnTo>
                    <a:pt x="98920331" y="862330"/>
                  </a:lnTo>
                  <a:cubicBezTo>
                    <a:pt x="98920331" y="389890"/>
                    <a:pt x="98530445" y="0"/>
                    <a:pt x="98058002" y="0"/>
                  </a:cubicBezTo>
                  <a:close/>
                  <a:moveTo>
                    <a:pt x="98729831" y="927100"/>
                  </a:moveTo>
                  <a:lnTo>
                    <a:pt x="98729831" y="69547656"/>
                  </a:lnTo>
                  <a:cubicBezTo>
                    <a:pt x="98729831" y="69914684"/>
                    <a:pt x="98425031" y="70219484"/>
                    <a:pt x="98058002" y="70219484"/>
                  </a:cubicBezTo>
                  <a:lnTo>
                    <a:pt x="862330" y="70219484"/>
                  </a:lnTo>
                  <a:cubicBezTo>
                    <a:pt x="495300" y="70219484"/>
                    <a:pt x="190500" y="69914684"/>
                    <a:pt x="190500" y="6954765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98058002" y="190500"/>
                  </a:lnTo>
                  <a:cubicBezTo>
                    <a:pt x="98425031" y="190500"/>
                    <a:pt x="98729831" y="495300"/>
                    <a:pt x="98729831" y="862330"/>
                  </a:cubicBezTo>
                  <a:lnTo>
                    <a:pt x="98729831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0" name="Group 15">
            <a:extLst>
              <a:ext uri="{FF2B5EF4-FFF2-40B4-BE49-F238E27FC236}">
                <a16:creationId xmlns:a16="http://schemas.microsoft.com/office/drawing/2014/main" id="{F96FB644-443C-41A4-9B4A-7349AA24F1D3}"/>
              </a:ext>
            </a:extLst>
          </p:cNvPr>
          <p:cNvGrpSpPr/>
          <p:nvPr/>
        </p:nvGrpSpPr>
        <p:grpSpPr>
          <a:xfrm>
            <a:off x="7993636" y="1080833"/>
            <a:ext cx="833504" cy="833504"/>
            <a:chOff x="0" y="0"/>
            <a:chExt cx="1111339" cy="1111339"/>
          </a:xfrm>
        </p:grpSpPr>
        <p:grpSp>
          <p:nvGrpSpPr>
            <p:cNvPr id="105" name="Group 16">
              <a:extLst>
                <a:ext uri="{FF2B5EF4-FFF2-40B4-BE49-F238E27FC236}">
                  <a16:creationId xmlns:a16="http://schemas.microsoft.com/office/drawing/2014/main" id="{2E8C71A3-4163-4052-865B-E18E5127B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07" name="Freeform 17">
                <a:extLst>
                  <a:ext uri="{FF2B5EF4-FFF2-40B4-BE49-F238E27FC236}">
                    <a16:creationId xmlns:a16="http://schemas.microsoft.com/office/drawing/2014/main" id="{EC4F1760-CC54-4FBF-B382-9F59E098C0BA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2906A819-0E0A-4942-A953-A740C6E5E513}"/>
                </a:ext>
              </a:extLst>
            </p:cNvPr>
            <p:cNvSpPr/>
            <p:nvPr/>
          </p:nvSpPr>
          <p:spPr>
            <a:xfrm>
              <a:off x="397581" y="376762"/>
              <a:ext cx="316178" cy="357815"/>
            </a:xfrm>
            <a:custGeom>
              <a:avLst/>
              <a:gdLst/>
              <a:ahLst/>
              <a:cxnLst/>
              <a:rect l="l" t="t" r="r" b="b"/>
              <a:pathLst>
                <a:path w="316178" h="357815">
                  <a:moveTo>
                    <a:pt x="0" y="0"/>
                  </a:moveTo>
                  <a:lnTo>
                    <a:pt x="316177" y="0"/>
                  </a:lnTo>
                  <a:lnTo>
                    <a:pt x="316177" y="357815"/>
                  </a:lnTo>
                  <a:lnTo>
                    <a:pt x="0" y="35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E3A7470-D622-4495-A3C7-23BED1DFC94B}"/>
              </a:ext>
            </a:extLst>
          </p:cNvPr>
          <p:cNvSpPr/>
          <p:nvPr/>
        </p:nvSpPr>
        <p:spPr>
          <a:xfrm>
            <a:off x="4819650" y="2182741"/>
            <a:ext cx="413385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Образовательные программы (ОП):</a:t>
            </a:r>
          </a:p>
          <a:p>
            <a:pPr marL="228600" lvl="0" indent="-228600" algn="just">
              <a:buFont typeface="+mj-lt"/>
              <a:buAutoNum type="arabicPeriod"/>
            </a:pPr>
            <a:r>
              <a:rPr lang="ru-RU" sz="1400" b="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 </a:t>
            </a:r>
            <a:r>
              <a:rPr lang="ru-RU" sz="1400" b="0" i="1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Дикина</a:t>
            </a:r>
            <a:r>
              <a:rPr lang="ru-RU" sz="1400" b="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sz="1400" b="0" i="1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Deakin</a:t>
            </a:r>
            <a:r>
              <a:rPr lang="ru-RU" sz="1400" b="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University) </a:t>
            </a:r>
            <a:r>
              <a:rPr lang="ru-RU" sz="1400" b="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предлагает микроквалификации в области анализа данных и управления проектами. Длительность </a:t>
            </a: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6 до 12 недель </a:t>
            </a:r>
            <a:r>
              <a:rPr lang="ru-RU" sz="1400" b="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обеспечивает навыки, которые можно сразу применить на рабочем месте.</a:t>
            </a:r>
          </a:p>
          <a:p>
            <a:pPr marL="228600" lvl="0" indent="-228600" algn="just">
              <a:buFont typeface="+mj-lt"/>
              <a:buAutoNum type="arabicPeriod"/>
            </a:pPr>
            <a:r>
              <a:rPr lang="ru-RU" sz="1400" b="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Австралийский национальный университет (ANU) </a:t>
            </a:r>
            <a:r>
              <a:rPr lang="ru-RU" sz="1400" b="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предоставляет микроквалификации по климатическим изменениям, которые включают практическую работу в виде кейсов.</a:t>
            </a:r>
          </a:p>
          <a:p>
            <a:pPr algn="l"/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 признания:</a:t>
            </a:r>
          </a:p>
          <a:p>
            <a:pPr marL="228600" lvl="0" indent="-228600" algn="just">
              <a:buFont typeface="+mj-lt"/>
              <a:buAutoNum type="arabicPeriod"/>
            </a:pPr>
            <a:r>
              <a:rPr lang="ru-RU" sz="1400" b="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Микроквалификации интегрированы в Австралийскую НРК (AQF), это позволяет студентам использовать полученные сертификаты для доступа к более высоким уровням образования или для трудоустройства.</a:t>
            </a:r>
          </a:p>
          <a:p>
            <a:pPr marL="228600" lvl="0" indent="-228600" algn="just">
              <a:buFont typeface="+mj-lt"/>
              <a:buAutoNum type="arabicPeriod"/>
            </a:pPr>
            <a:r>
              <a:rPr lang="ru-RU" sz="1400" b="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Курсы признаны работодателями, поскольку они разрабатываются совместно с индустриальными партнерами.</a:t>
            </a:r>
          </a:p>
          <a:p>
            <a:pPr algn="just"/>
            <a:endParaRPr lang="ru-RU" sz="1400" dirty="0">
              <a:solidFill>
                <a:srgbClr val="10253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A214423C-6426-4693-9D25-6C40C7436DBA}"/>
              </a:ext>
            </a:extLst>
          </p:cNvPr>
          <p:cNvSpPr/>
          <p:nvPr/>
        </p:nvSpPr>
        <p:spPr>
          <a:xfrm>
            <a:off x="6109212" y="1662990"/>
            <a:ext cx="1305165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600" b="1" dirty="0">
                <a:solidFill>
                  <a:srgbClr val="10253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Австралия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ED50F3B-BE05-4966-AE00-1481660BF33C}"/>
              </a:ext>
            </a:extLst>
          </p:cNvPr>
          <p:cNvSpPr txBox="1"/>
          <p:nvPr/>
        </p:nvSpPr>
        <p:spPr>
          <a:xfrm>
            <a:off x="5031805" y="7945353"/>
            <a:ext cx="37338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10253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Барьеры: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Сопротивление среди некоторых академических кругов, которые считают микроквалификации угрозой традиционным программам. Недостаточная увлеченность региональных образовательных институтов в процесс разработки программ.</a:t>
            </a: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38D9C74F-B84A-484E-A7BE-7B1EAAF12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49" y="7294319"/>
            <a:ext cx="5541872" cy="831281"/>
          </a:xfrm>
          <a:prstGeom prst="rect">
            <a:avLst/>
          </a:prstGeom>
        </p:spPr>
      </p:pic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21EC724F-499D-46FC-947B-B092AA548E07}"/>
              </a:ext>
            </a:extLst>
          </p:cNvPr>
          <p:cNvSpPr/>
          <p:nvPr/>
        </p:nvSpPr>
        <p:spPr>
          <a:xfrm>
            <a:off x="9245293" y="1488145"/>
            <a:ext cx="4328315" cy="664158"/>
          </a:xfrm>
          <a:prstGeom prst="rect">
            <a:avLst/>
          </a:prstGeom>
          <a:solidFill>
            <a:srgbClr val="4C3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45" name="Group 3">
            <a:extLst>
              <a:ext uri="{FF2B5EF4-FFF2-40B4-BE49-F238E27FC236}">
                <a16:creationId xmlns:a16="http://schemas.microsoft.com/office/drawing/2014/main" id="{B0A4924C-8E71-4080-AF3A-51EC415C8965}"/>
              </a:ext>
            </a:extLst>
          </p:cNvPr>
          <p:cNvGrpSpPr/>
          <p:nvPr/>
        </p:nvGrpSpPr>
        <p:grpSpPr>
          <a:xfrm>
            <a:off x="9245293" y="1468173"/>
            <a:ext cx="4328315" cy="678800"/>
            <a:chOff x="0" y="0"/>
            <a:chExt cx="2169016" cy="973831"/>
          </a:xfrm>
        </p:grpSpPr>
        <p:sp>
          <p:nvSpPr>
            <p:cNvPr id="158" name="Freeform 4">
              <a:extLst>
                <a:ext uri="{FF2B5EF4-FFF2-40B4-BE49-F238E27FC236}">
                  <a16:creationId xmlns:a16="http://schemas.microsoft.com/office/drawing/2014/main" id="{0EC6D476-4718-4EF9-8D87-B7E4EA989B41}"/>
                </a:ext>
              </a:extLst>
            </p:cNvPr>
            <p:cNvSpPr/>
            <p:nvPr/>
          </p:nvSpPr>
          <p:spPr>
            <a:xfrm>
              <a:off x="0" y="0"/>
              <a:ext cx="2169016" cy="973832"/>
            </a:xfrm>
            <a:custGeom>
              <a:avLst/>
              <a:gdLst/>
              <a:ahLst/>
              <a:cxnLst/>
              <a:rect l="l" t="t" r="r" b="b"/>
              <a:pathLst>
                <a:path w="2169016" h="973832">
                  <a:moveTo>
                    <a:pt x="2044556" y="973831"/>
                  </a:moveTo>
                  <a:lnTo>
                    <a:pt x="124460" y="973831"/>
                  </a:lnTo>
                  <a:cubicBezTo>
                    <a:pt x="55880" y="973831"/>
                    <a:pt x="0" y="917951"/>
                    <a:pt x="0" y="849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849372"/>
                  </a:lnTo>
                  <a:cubicBezTo>
                    <a:pt x="2169016" y="917951"/>
                    <a:pt x="2113136" y="973832"/>
                    <a:pt x="2044556" y="973832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4C38F2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6" name="Group 11">
            <a:extLst>
              <a:ext uri="{FF2B5EF4-FFF2-40B4-BE49-F238E27FC236}">
                <a16:creationId xmlns:a16="http://schemas.microsoft.com/office/drawing/2014/main" id="{540F2679-4430-4249-83D0-E479DFC278FD}"/>
              </a:ext>
            </a:extLst>
          </p:cNvPr>
          <p:cNvGrpSpPr/>
          <p:nvPr/>
        </p:nvGrpSpPr>
        <p:grpSpPr>
          <a:xfrm>
            <a:off x="9229090" y="7580297"/>
            <a:ext cx="4328315" cy="2516203"/>
            <a:chOff x="0" y="0"/>
            <a:chExt cx="1157079" cy="858983"/>
          </a:xfrm>
          <a:noFill/>
        </p:grpSpPr>
        <p:sp>
          <p:nvSpPr>
            <p:cNvPr id="157" name="Freeform 12">
              <a:extLst>
                <a:ext uri="{FF2B5EF4-FFF2-40B4-BE49-F238E27FC236}">
                  <a16:creationId xmlns:a16="http://schemas.microsoft.com/office/drawing/2014/main" id="{D26C529D-0B0D-4D08-A1BD-A056373DE26E}"/>
                </a:ext>
              </a:extLst>
            </p:cNvPr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7" name="Group 5">
            <a:extLst>
              <a:ext uri="{FF2B5EF4-FFF2-40B4-BE49-F238E27FC236}">
                <a16:creationId xmlns:a16="http://schemas.microsoft.com/office/drawing/2014/main" id="{DAC52A54-1734-4EEA-868A-5596056AB6A5}"/>
              </a:ext>
            </a:extLst>
          </p:cNvPr>
          <p:cNvGrpSpPr/>
          <p:nvPr/>
        </p:nvGrpSpPr>
        <p:grpSpPr>
          <a:xfrm>
            <a:off x="9229649" y="1461173"/>
            <a:ext cx="4343401" cy="6400800"/>
            <a:chOff x="0" y="0"/>
            <a:chExt cx="98894932" cy="70384584"/>
          </a:xfrm>
        </p:grpSpPr>
        <p:sp>
          <p:nvSpPr>
            <p:cNvPr id="156" name="Freeform 6">
              <a:extLst>
                <a:ext uri="{FF2B5EF4-FFF2-40B4-BE49-F238E27FC236}">
                  <a16:creationId xmlns:a16="http://schemas.microsoft.com/office/drawing/2014/main" id="{00F4FE46-DEAA-4155-8102-73E8A42E9B50}"/>
                </a:ext>
              </a:extLst>
            </p:cNvPr>
            <p:cNvSpPr/>
            <p:nvPr/>
          </p:nvSpPr>
          <p:spPr>
            <a:xfrm>
              <a:off x="-12700" y="-12700"/>
              <a:ext cx="98920331" cy="70409984"/>
            </a:xfrm>
            <a:custGeom>
              <a:avLst/>
              <a:gdLst/>
              <a:ahLst/>
              <a:cxnLst/>
              <a:rect l="l" t="t" r="r" b="b"/>
              <a:pathLst>
                <a:path w="98920331" h="70409984">
                  <a:moveTo>
                    <a:pt x="98058002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69547656"/>
                  </a:lnTo>
                  <a:cubicBezTo>
                    <a:pt x="0" y="70020092"/>
                    <a:pt x="389890" y="70409984"/>
                    <a:pt x="862330" y="70409984"/>
                  </a:cubicBezTo>
                  <a:lnTo>
                    <a:pt x="98058002" y="70409984"/>
                  </a:lnTo>
                  <a:cubicBezTo>
                    <a:pt x="98530445" y="70409984"/>
                    <a:pt x="98920331" y="70020092"/>
                    <a:pt x="98920331" y="69547656"/>
                  </a:cubicBezTo>
                  <a:lnTo>
                    <a:pt x="98920331" y="862330"/>
                  </a:lnTo>
                  <a:cubicBezTo>
                    <a:pt x="98920331" y="389890"/>
                    <a:pt x="98530445" y="0"/>
                    <a:pt x="98058002" y="0"/>
                  </a:cubicBezTo>
                  <a:close/>
                  <a:moveTo>
                    <a:pt x="98729831" y="927100"/>
                  </a:moveTo>
                  <a:lnTo>
                    <a:pt x="98729831" y="69547656"/>
                  </a:lnTo>
                  <a:cubicBezTo>
                    <a:pt x="98729831" y="69914684"/>
                    <a:pt x="98425031" y="70219484"/>
                    <a:pt x="98058002" y="70219484"/>
                  </a:cubicBezTo>
                  <a:lnTo>
                    <a:pt x="862330" y="70219484"/>
                  </a:lnTo>
                  <a:cubicBezTo>
                    <a:pt x="495300" y="70219484"/>
                    <a:pt x="190500" y="69914684"/>
                    <a:pt x="190500" y="6954765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98058002" y="190500"/>
                  </a:lnTo>
                  <a:cubicBezTo>
                    <a:pt x="98425031" y="190500"/>
                    <a:pt x="98729831" y="495300"/>
                    <a:pt x="98729831" y="862330"/>
                  </a:cubicBezTo>
                  <a:lnTo>
                    <a:pt x="98729831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8" name="Group 15">
            <a:extLst>
              <a:ext uri="{FF2B5EF4-FFF2-40B4-BE49-F238E27FC236}">
                <a16:creationId xmlns:a16="http://schemas.microsoft.com/office/drawing/2014/main" id="{2440B3B7-C85A-4C21-90D0-A23D77F74BA9}"/>
              </a:ext>
            </a:extLst>
          </p:cNvPr>
          <p:cNvGrpSpPr/>
          <p:nvPr/>
        </p:nvGrpSpPr>
        <p:grpSpPr>
          <a:xfrm>
            <a:off x="12504380" y="1080833"/>
            <a:ext cx="833504" cy="833504"/>
            <a:chOff x="0" y="0"/>
            <a:chExt cx="1111339" cy="1111339"/>
          </a:xfrm>
        </p:grpSpPr>
        <p:grpSp>
          <p:nvGrpSpPr>
            <p:cNvPr id="153" name="Group 16">
              <a:extLst>
                <a:ext uri="{FF2B5EF4-FFF2-40B4-BE49-F238E27FC236}">
                  <a16:creationId xmlns:a16="http://schemas.microsoft.com/office/drawing/2014/main" id="{8BC92567-E0EB-4425-9756-758E31B977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2ACA1A2A-87EA-4805-AF5F-7181C535E8F3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4" name="Freeform 18">
              <a:extLst>
                <a:ext uri="{FF2B5EF4-FFF2-40B4-BE49-F238E27FC236}">
                  <a16:creationId xmlns:a16="http://schemas.microsoft.com/office/drawing/2014/main" id="{57ADB3CD-0767-4BCE-92B3-65A333061EED}"/>
                </a:ext>
              </a:extLst>
            </p:cNvPr>
            <p:cNvSpPr/>
            <p:nvPr/>
          </p:nvSpPr>
          <p:spPr>
            <a:xfrm>
              <a:off x="397581" y="376762"/>
              <a:ext cx="316178" cy="357815"/>
            </a:xfrm>
            <a:custGeom>
              <a:avLst/>
              <a:gdLst/>
              <a:ahLst/>
              <a:cxnLst/>
              <a:rect l="l" t="t" r="r" b="b"/>
              <a:pathLst>
                <a:path w="316178" h="357815">
                  <a:moveTo>
                    <a:pt x="0" y="0"/>
                  </a:moveTo>
                  <a:lnTo>
                    <a:pt x="316177" y="0"/>
                  </a:lnTo>
                  <a:lnTo>
                    <a:pt x="316177" y="357815"/>
                  </a:lnTo>
                  <a:lnTo>
                    <a:pt x="0" y="35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2515EAE7-726A-48FD-9F0F-93DAFB05BFB9}"/>
              </a:ext>
            </a:extLst>
          </p:cNvPr>
          <p:cNvSpPr/>
          <p:nvPr/>
        </p:nvSpPr>
        <p:spPr>
          <a:xfrm>
            <a:off x="9372600" y="2247900"/>
            <a:ext cx="4095750" cy="468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Образовательные программы (ОП):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Колледж Сент-Мэри (</a:t>
            </a:r>
            <a:r>
              <a:rPr lang="ru-RU" sz="1400" i="1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Mary’s</a:t>
            </a:r>
            <a:r>
              <a:rPr lang="ru-RU" sz="140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College)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предлагает микроквалификации в области кибербезопасности. Программа включает </a:t>
            </a: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модулей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каждый из которых посвящен конкретному аспекту работы в этой сфере.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 штата Вашингтон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сотрудничает с Amazon и Microsoft для разработки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микрокурсов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 облачным технологиям.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 признания: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Цифровые бейджи и сертификаты, выданные через платформы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Credly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Coursera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включают детальную информацию о навыках и достижениях студента.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Работодатели активно используют эти данные при найме сотрудников</a:t>
            </a:r>
            <a:r>
              <a:rPr lang="ru-RU" sz="1400" dirty="0">
                <a:solidFill>
                  <a:srgbClr val="10253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E9F89D09-4B86-4022-87C0-592E043B1815}"/>
              </a:ext>
            </a:extLst>
          </p:cNvPr>
          <p:cNvSpPr/>
          <p:nvPr/>
        </p:nvSpPr>
        <p:spPr>
          <a:xfrm>
            <a:off x="10924527" y="1662990"/>
            <a:ext cx="696024" cy="335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KZ" sz="16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США</a:t>
            </a:r>
            <a:endParaRPr lang="ru-RU" sz="16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BD88366-B44D-4225-A1B3-64DD22AC77E6}"/>
              </a:ext>
            </a:extLst>
          </p:cNvPr>
          <p:cNvSpPr txBox="1"/>
          <p:nvPr/>
        </p:nvSpPr>
        <p:spPr>
          <a:xfrm>
            <a:off x="9553574" y="8119381"/>
            <a:ext cx="3733802" cy="1689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Барьеры: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Нерегулируемость стандартов: некоторые курсы признаются только в определённых секторах.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Высокая стоимость обучения для студентов без субсидий.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10253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1A50FE77-3C83-4651-838A-EAE3B992A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693" y="7294319"/>
            <a:ext cx="5541872" cy="831281"/>
          </a:xfrm>
          <a:prstGeom prst="rect">
            <a:avLst/>
          </a:prstGeom>
        </p:spPr>
      </p:pic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361AFF24-E21D-4C75-929A-83D9B43D4B8C}"/>
              </a:ext>
            </a:extLst>
          </p:cNvPr>
          <p:cNvSpPr/>
          <p:nvPr/>
        </p:nvSpPr>
        <p:spPr>
          <a:xfrm>
            <a:off x="13735598" y="1488145"/>
            <a:ext cx="4328315" cy="664158"/>
          </a:xfrm>
          <a:prstGeom prst="rect">
            <a:avLst/>
          </a:prstGeom>
          <a:solidFill>
            <a:srgbClr val="4C3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61" name="Group 3">
            <a:extLst>
              <a:ext uri="{FF2B5EF4-FFF2-40B4-BE49-F238E27FC236}">
                <a16:creationId xmlns:a16="http://schemas.microsoft.com/office/drawing/2014/main" id="{A738C8E4-9212-4FF5-A30F-B899E0C21CFF}"/>
              </a:ext>
            </a:extLst>
          </p:cNvPr>
          <p:cNvGrpSpPr/>
          <p:nvPr/>
        </p:nvGrpSpPr>
        <p:grpSpPr>
          <a:xfrm>
            <a:off x="13735598" y="1468173"/>
            <a:ext cx="4328315" cy="678800"/>
            <a:chOff x="0" y="0"/>
            <a:chExt cx="2169016" cy="973831"/>
          </a:xfrm>
        </p:grpSpPr>
        <p:sp>
          <p:nvSpPr>
            <p:cNvPr id="174" name="Freeform 4">
              <a:extLst>
                <a:ext uri="{FF2B5EF4-FFF2-40B4-BE49-F238E27FC236}">
                  <a16:creationId xmlns:a16="http://schemas.microsoft.com/office/drawing/2014/main" id="{E0A52813-D59B-442D-8B5A-E65474E4B814}"/>
                </a:ext>
              </a:extLst>
            </p:cNvPr>
            <p:cNvSpPr/>
            <p:nvPr/>
          </p:nvSpPr>
          <p:spPr>
            <a:xfrm>
              <a:off x="0" y="0"/>
              <a:ext cx="2169016" cy="973832"/>
            </a:xfrm>
            <a:custGeom>
              <a:avLst/>
              <a:gdLst/>
              <a:ahLst/>
              <a:cxnLst/>
              <a:rect l="l" t="t" r="r" b="b"/>
              <a:pathLst>
                <a:path w="2169016" h="973832">
                  <a:moveTo>
                    <a:pt x="2044556" y="973831"/>
                  </a:moveTo>
                  <a:lnTo>
                    <a:pt x="124460" y="973831"/>
                  </a:lnTo>
                  <a:cubicBezTo>
                    <a:pt x="55880" y="973831"/>
                    <a:pt x="0" y="917951"/>
                    <a:pt x="0" y="849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849372"/>
                  </a:lnTo>
                  <a:cubicBezTo>
                    <a:pt x="2169016" y="917951"/>
                    <a:pt x="2113136" y="973832"/>
                    <a:pt x="2044556" y="973832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4C38F2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2" name="Group 11">
            <a:extLst>
              <a:ext uri="{FF2B5EF4-FFF2-40B4-BE49-F238E27FC236}">
                <a16:creationId xmlns:a16="http://schemas.microsoft.com/office/drawing/2014/main" id="{20146FE3-1B16-4C27-B04F-C0AF98532C88}"/>
              </a:ext>
            </a:extLst>
          </p:cNvPr>
          <p:cNvGrpSpPr/>
          <p:nvPr/>
        </p:nvGrpSpPr>
        <p:grpSpPr>
          <a:xfrm>
            <a:off x="13719395" y="7580297"/>
            <a:ext cx="4328315" cy="2516203"/>
            <a:chOff x="0" y="0"/>
            <a:chExt cx="1157079" cy="858983"/>
          </a:xfrm>
          <a:noFill/>
        </p:grpSpPr>
        <p:sp>
          <p:nvSpPr>
            <p:cNvPr id="173" name="Freeform 12">
              <a:extLst>
                <a:ext uri="{FF2B5EF4-FFF2-40B4-BE49-F238E27FC236}">
                  <a16:creationId xmlns:a16="http://schemas.microsoft.com/office/drawing/2014/main" id="{3EE94B75-0F13-4C1E-8A6C-F080614F0DB7}"/>
                </a:ext>
              </a:extLst>
            </p:cNvPr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3" name="Group 5">
            <a:extLst>
              <a:ext uri="{FF2B5EF4-FFF2-40B4-BE49-F238E27FC236}">
                <a16:creationId xmlns:a16="http://schemas.microsoft.com/office/drawing/2014/main" id="{632A53E9-0A39-4374-8E6B-6813E9F35AD8}"/>
              </a:ext>
            </a:extLst>
          </p:cNvPr>
          <p:cNvGrpSpPr/>
          <p:nvPr/>
        </p:nvGrpSpPr>
        <p:grpSpPr>
          <a:xfrm>
            <a:off x="13719954" y="1461173"/>
            <a:ext cx="4343401" cy="6400800"/>
            <a:chOff x="0" y="0"/>
            <a:chExt cx="98894932" cy="70384584"/>
          </a:xfrm>
        </p:grpSpPr>
        <p:sp>
          <p:nvSpPr>
            <p:cNvPr id="172" name="Freeform 6">
              <a:extLst>
                <a:ext uri="{FF2B5EF4-FFF2-40B4-BE49-F238E27FC236}">
                  <a16:creationId xmlns:a16="http://schemas.microsoft.com/office/drawing/2014/main" id="{7F1FF525-7DC7-48EA-87AF-50C07410E71E}"/>
                </a:ext>
              </a:extLst>
            </p:cNvPr>
            <p:cNvSpPr/>
            <p:nvPr/>
          </p:nvSpPr>
          <p:spPr>
            <a:xfrm>
              <a:off x="-12700" y="-12700"/>
              <a:ext cx="98920331" cy="70409984"/>
            </a:xfrm>
            <a:custGeom>
              <a:avLst/>
              <a:gdLst/>
              <a:ahLst/>
              <a:cxnLst/>
              <a:rect l="l" t="t" r="r" b="b"/>
              <a:pathLst>
                <a:path w="98920331" h="70409984">
                  <a:moveTo>
                    <a:pt x="98058002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69547656"/>
                  </a:lnTo>
                  <a:cubicBezTo>
                    <a:pt x="0" y="70020092"/>
                    <a:pt x="389890" y="70409984"/>
                    <a:pt x="862330" y="70409984"/>
                  </a:cubicBezTo>
                  <a:lnTo>
                    <a:pt x="98058002" y="70409984"/>
                  </a:lnTo>
                  <a:cubicBezTo>
                    <a:pt x="98530445" y="70409984"/>
                    <a:pt x="98920331" y="70020092"/>
                    <a:pt x="98920331" y="69547656"/>
                  </a:cubicBezTo>
                  <a:lnTo>
                    <a:pt x="98920331" y="862330"/>
                  </a:lnTo>
                  <a:cubicBezTo>
                    <a:pt x="98920331" y="389890"/>
                    <a:pt x="98530445" y="0"/>
                    <a:pt x="98058002" y="0"/>
                  </a:cubicBezTo>
                  <a:close/>
                  <a:moveTo>
                    <a:pt x="98729831" y="927100"/>
                  </a:moveTo>
                  <a:lnTo>
                    <a:pt x="98729831" y="69547656"/>
                  </a:lnTo>
                  <a:cubicBezTo>
                    <a:pt x="98729831" y="69914684"/>
                    <a:pt x="98425031" y="70219484"/>
                    <a:pt x="98058002" y="70219484"/>
                  </a:cubicBezTo>
                  <a:lnTo>
                    <a:pt x="862330" y="70219484"/>
                  </a:lnTo>
                  <a:cubicBezTo>
                    <a:pt x="495300" y="70219484"/>
                    <a:pt x="190500" y="69914684"/>
                    <a:pt x="190500" y="6954765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98058002" y="190500"/>
                  </a:lnTo>
                  <a:cubicBezTo>
                    <a:pt x="98425031" y="190500"/>
                    <a:pt x="98729831" y="495300"/>
                    <a:pt x="98729831" y="862330"/>
                  </a:cubicBezTo>
                  <a:lnTo>
                    <a:pt x="98729831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4" name="Group 15">
            <a:extLst>
              <a:ext uri="{FF2B5EF4-FFF2-40B4-BE49-F238E27FC236}">
                <a16:creationId xmlns:a16="http://schemas.microsoft.com/office/drawing/2014/main" id="{6FE43BCE-2FE0-45BE-85A2-8B6AFAD4DEEC}"/>
              </a:ext>
            </a:extLst>
          </p:cNvPr>
          <p:cNvGrpSpPr/>
          <p:nvPr/>
        </p:nvGrpSpPr>
        <p:grpSpPr>
          <a:xfrm>
            <a:off x="16994685" y="1080833"/>
            <a:ext cx="833504" cy="833504"/>
            <a:chOff x="0" y="0"/>
            <a:chExt cx="1111339" cy="1111339"/>
          </a:xfrm>
        </p:grpSpPr>
        <p:grpSp>
          <p:nvGrpSpPr>
            <p:cNvPr id="169" name="Group 16">
              <a:extLst>
                <a:ext uri="{FF2B5EF4-FFF2-40B4-BE49-F238E27FC236}">
                  <a16:creationId xmlns:a16="http://schemas.microsoft.com/office/drawing/2014/main" id="{5A18D132-1A78-4DEF-B78C-E235C9AA2E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71" name="Freeform 17">
                <a:extLst>
                  <a:ext uri="{FF2B5EF4-FFF2-40B4-BE49-F238E27FC236}">
                    <a16:creationId xmlns:a16="http://schemas.microsoft.com/office/drawing/2014/main" id="{A23D2076-A2C8-4921-ADB0-0F0BA84863E6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CAF70F50-30CC-4BDE-A639-CCC300CC7552}"/>
                </a:ext>
              </a:extLst>
            </p:cNvPr>
            <p:cNvSpPr/>
            <p:nvPr/>
          </p:nvSpPr>
          <p:spPr>
            <a:xfrm>
              <a:off x="397581" y="376762"/>
              <a:ext cx="316178" cy="357815"/>
            </a:xfrm>
            <a:custGeom>
              <a:avLst/>
              <a:gdLst/>
              <a:ahLst/>
              <a:cxnLst/>
              <a:rect l="l" t="t" r="r" b="b"/>
              <a:pathLst>
                <a:path w="316178" h="357815">
                  <a:moveTo>
                    <a:pt x="0" y="0"/>
                  </a:moveTo>
                  <a:lnTo>
                    <a:pt x="316177" y="0"/>
                  </a:lnTo>
                  <a:lnTo>
                    <a:pt x="316177" y="357815"/>
                  </a:lnTo>
                  <a:lnTo>
                    <a:pt x="0" y="35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87305775-3B6E-4D05-B86E-AB1C28680D5D}"/>
              </a:ext>
            </a:extLst>
          </p:cNvPr>
          <p:cNvSpPr/>
          <p:nvPr/>
        </p:nvSpPr>
        <p:spPr>
          <a:xfrm>
            <a:off x="13928161" y="2246226"/>
            <a:ext cx="3978839" cy="422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Образовательные программы (ОП):</a:t>
            </a:r>
          </a:p>
          <a:p>
            <a:pPr marL="342900" indent="-342900" algn="just">
              <a:lnSpc>
                <a:spcPct val="107000"/>
              </a:lnSpc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i="1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SkillsFuture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предлагает микроквалификации -искусственный интеллект, финансы и управление логистикой. Каждая программа ориентирована на быстрое обучение с использованием онлайн-платформ.</a:t>
            </a:r>
          </a:p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 признания:</a:t>
            </a:r>
          </a:p>
          <a:p>
            <a:pPr marL="342900" indent="-342900" algn="just">
              <a:lnSpc>
                <a:spcPct val="107000"/>
              </a:lnSpc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Разработана централизованная платформа для сертификации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SkillsFuture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где микроквалификации признаны как часть национального профессионального развития.</a:t>
            </a:r>
          </a:p>
          <a:p>
            <a:pPr marL="342900" indent="-342900" algn="just">
              <a:lnSpc>
                <a:spcPct val="107000"/>
              </a:lnSpc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Работодатели получают налоговые льготы за привлечение сотрудников, прошедших обучение по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микроквалификациям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C5B38D21-8CFD-4B82-A63F-AC17905499F0}"/>
              </a:ext>
            </a:extLst>
          </p:cNvPr>
          <p:cNvSpPr/>
          <p:nvPr/>
        </p:nvSpPr>
        <p:spPr>
          <a:xfrm>
            <a:off x="15168771" y="1662990"/>
            <a:ext cx="1188146" cy="335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KZ" sz="16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Сингапур</a:t>
            </a:r>
            <a:endParaRPr lang="ru-RU" sz="16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AFBAF62-8AEB-422B-894D-EDE46A684F9E}"/>
              </a:ext>
            </a:extLst>
          </p:cNvPr>
          <p:cNvSpPr txBox="1"/>
          <p:nvPr/>
        </p:nvSpPr>
        <p:spPr>
          <a:xfrm>
            <a:off x="14094387" y="8407998"/>
            <a:ext cx="3733802" cy="99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Барьеры: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Конкуренция между государственными и частными провайдерами. </a:t>
            </a:r>
          </a:p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endParaRPr lang="ru-RU" sz="1400" dirty="0">
              <a:solidFill>
                <a:srgbClr val="10253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5E1EB6A7-123C-4137-85F3-A6EFCBA86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998" y="7294319"/>
            <a:ext cx="5541872" cy="8312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622" y="339824"/>
            <a:ext cx="5671379" cy="9607352"/>
            <a:chOff x="0" y="0"/>
            <a:chExt cx="1918466" cy="3249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467" cy="3249895"/>
            </a:xfrm>
            <a:custGeom>
              <a:avLst/>
              <a:gdLst/>
              <a:ahLst/>
              <a:cxnLst/>
              <a:rect l="l" t="t" r="r" b="b"/>
              <a:pathLst>
                <a:path w="1918467" h="3249895">
                  <a:moveTo>
                    <a:pt x="1794006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3125435"/>
                  </a:lnTo>
                  <a:cubicBezTo>
                    <a:pt x="1918467" y="3194015"/>
                    <a:pt x="1862587" y="3249895"/>
                    <a:pt x="1794007" y="324989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2819400" y="5897151"/>
            <a:ext cx="833504" cy="833504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3136093" y="6187392"/>
            <a:ext cx="200118" cy="253023"/>
          </a:xfrm>
          <a:custGeom>
            <a:avLst/>
            <a:gdLst/>
            <a:ahLst/>
            <a:cxnLst/>
            <a:rect l="l" t="t" r="r" b="b"/>
            <a:pathLst>
              <a:path w="200118" h="253023">
                <a:moveTo>
                  <a:pt x="0" y="0"/>
                </a:moveTo>
                <a:lnTo>
                  <a:pt x="200118" y="0"/>
                </a:lnTo>
                <a:lnTo>
                  <a:pt x="200118" y="253023"/>
                </a:lnTo>
                <a:lnTo>
                  <a:pt x="0" y="25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47647" y="625595"/>
            <a:ext cx="4969330" cy="496933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r="-5003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518753" y="339824"/>
            <a:ext cx="11321327" cy="9607352"/>
            <a:chOff x="0" y="0"/>
            <a:chExt cx="3829683" cy="32498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29684" cy="3249895"/>
            </a:xfrm>
            <a:custGeom>
              <a:avLst/>
              <a:gdLst/>
              <a:ahLst/>
              <a:cxnLst/>
              <a:rect l="l" t="t" r="r" b="b"/>
              <a:pathLst>
                <a:path w="3829684" h="3249895">
                  <a:moveTo>
                    <a:pt x="3705223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05223" y="0"/>
                  </a:lnTo>
                  <a:cubicBezTo>
                    <a:pt x="3773803" y="0"/>
                    <a:pt x="3829684" y="55880"/>
                    <a:pt x="3829684" y="124460"/>
                  </a:cubicBezTo>
                  <a:lnTo>
                    <a:pt x="3829684" y="3125435"/>
                  </a:lnTo>
                  <a:cubicBezTo>
                    <a:pt x="3829684" y="3194015"/>
                    <a:pt x="3773803" y="3249895"/>
                    <a:pt x="3705223" y="324989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821669" y="4173202"/>
            <a:ext cx="10680584" cy="1940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ru-RU" sz="6000" b="1" dirty="0">
                <a:solidFill>
                  <a:srgbClr val="191919"/>
                </a:solidFill>
                <a:latin typeface="Montserrat Semi-Bold"/>
              </a:rPr>
              <a:t>МИКРОКВАЛИФИКАЦИИ В КАЗАХСТАНЕ</a:t>
            </a:r>
            <a:endParaRPr lang="ru-KZ" sz="6000" b="1" dirty="0">
              <a:solidFill>
                <a:srgbClr val="191919"/>
              </a:solidFill>
              <a:latin typeface="Montserrat Semi-Bold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94B81F02-B510-4170-AD2B-16B7DF0E4D39}"/>
              </a:ext>
            </a:extLst>
          </p:cNvPr>
          <p:cNvGrpSpPr/>
          <p:nvPr/>
        </p:nvGrpSpPr>
        <p:grpSpPr>
          <a:xfrm>
            <a:off x="396623" y="7031887"/>
            <a:ext cx="5684574" cy="2915290"/>
            <a:chOff x="0" y="0"/>
            <a:chExt cx="1918466" cy="1533166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3324F21C-607E-4596-84A7-27C54D276359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</a:rPr>
              <a:t>ПЕРЕЧЕНЬ НОРМАТИВНЫХ ПРАВОВЫХ АКТОВ</a:t>
            </a:r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6971FEB1-B26F-4B80-9C5B-D8E9588F16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435911"/>
              </p:ext>
            </p:extLst>
          </p:nvPr>
        </p:nvGraphicFramePr>
        <p:xfrm>
          <a:off x="533399" y="1409701"/>
          <a:ext cx="17373601" cy="868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8030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ЗАКОН РК «ОБ ОБРАЗОВАНИИ»</a:t>
            </a:r>
            <a:endParaRPr lang="ru-RU" sz="4000" b="1" spc="-160" dirty="0">
              <a:solidFill>
                <a:srgbClr val="191919"/>
              </a:solidFill>
              <a:latin typeface="Montserrat Bold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9906000" y="250721"/>
            <a:ext cx="5747157" cy="1104406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CFCD4C-329C-420E-A125-AFB94DE5AA73}"/>
              </a:ext>
            </a:extLst>
          </p:cNvPr>
          <p:cNvSpPr txBox="1"/>
          <p:nvPr/>
        </p:nvSpPr>
        <p:spPr>
          <a:xfrm>
            <a:off x="10095320" y="-34287"/>
            <a:ext cx="12849224" cy="11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2800" spc="-160" dirty="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от 27 июля 2007 года № 319-III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635521CD-A783-42B0-949D-D0B7C2BB6F35}"/>
              </a:ext>
            </a:extLst>
          </p:cNvPr>
          <p:cNvSpPr txBox="1">
            <a:spLocks/>
          </p:cNvSpPr>
          <p:nvPr/>
        </p:nvSpPr>
        <p:spPr>
          <a:xfrm>
            <a:off x="533399" y="1795164"/>
            <a:ext cx="17221201" cy="54533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Статья 21. Образовательные программы высшего образования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… Образовательные программы высшего образования включают дисциплины обязательного компонента и компонента по выбору.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В рамках компонента по выбору обучающийся при определении индивидуальной траектории обучения может выбирать: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1) дисциплины по основной образовательной программе;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2) дисциплины по дополнительной образовательной программе.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Порядок и объем освоения дисциплин по основной и дополнительной образовательным программам устанавливаются правилами организации учебного процесса по кредитной технологии обучения.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Перечень образовательных программ высшего образования содержится в реестре образовательных программ.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endParaRPr lang="ru-RU" sz="2000" b="1" dirty="0">
              <a:solidFill>
                <a:srgbClr val="10253F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Статья 23. Образовательные программы дополнительного образования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1. Образовательные программы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дополнительного образования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направлены на удовлетворение всесторонних потребностей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обучающихся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, воспитанников и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специалистов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с ориентиром на результаты обучения и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соответствие национальной рамке квалификаций и отраслевым рамкам квалификаций.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2. Образовательные программы дополнительного образования в зависимости от содержания и направленности подразделяются на: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1) программы дополнительного образования обучающихся и воспитанников;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2)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программы повышения квалификации специалистов, направленные на развитие профессиональных компетенций, адекватных современным требованиям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;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2-1)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программы переподготовки специалистов, направленные на получение квалификации, с учетом потребностей рынка труда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;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3) </a:t>
            </a:r>
            <a:r>
              <a:rPr lang="ru-RU" sz="20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постдокторские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программы, направленные на углубление научных знаний, решение научных и прикладных задач по специализированной теме под руководством ведущего ученого.</a:t>
            </a:r>
          </a:p>
          <a:p>
            <a:pPr fontAlgn="base">
              <a:spcBef>
                <a:spcPts val="600"/>
              </a:spcBef>
              <a:buFont typeface="Arial" pitchFamily="34" charset="0"/>
              <a:buAutoNum type="arabicPeriod"/>
            </a:pPr>
            <a:endParaRPr lang="ru-RU" sz="2000" dirty="0">
              <a:solidFill>
                <a:srgbClr val="10253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8E6B7E-FCE0-4D1A-A9D0-D35AF69A2B1A}"/>
              </a:ext>
            </a:extLst>
          </p:cNvPr>
          <p:cNvGrpSpPr/>
          <p:nvPr/>
        </p:nvGrpSpPr>
        <p:grpSpPr>
          <a:xfrm>
            <a:off x="12362828" y="1180021"/>
            <a:ext cx="833504" cy="833504"/>
            <a:chOff x="12496800" y="1510155"/>
            <a:chExt cx="833504" cy="83350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085F2B6-38BD-4807-B275-F9A33CCCC2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12496800" y="1510155"/>
              <a:ext cx="833504" cy="833504"/>
              <a:chOff x="0" y="0"/>
              <a:chExt cx="6355080" cy="6355080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CF45C09-6AA9-40A6-8CD0-2E0B8C1B91AB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FC5B6B5-1848-4B55-9AF1-01EEA182A0AC}"/>
                </a:ext>
              </a:extLst>
            </p:cNvPr>
            <p:cNvSpPr/>
            <p:nvPr/>
          </p:nvSpPr>
          <p:spPr>
            <a:xfrm rot="10800000">
              <a:off x="12813493" y="1800396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80470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533400" y="20171"/>
            <a:ext cx="12039600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</a:rPr>
              <a:t>МИКРОКВАЛИФИКАЦИИ – НОВЫЙ ТРЕНД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33400" y="2513973"/>
            <a:ext cx="16687800" cy="5985449"/>
            <a:chOff x="0" y="0"/>
            <a:chExt cx="2364975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64975" cy="660400"/>
            </a:xfrm>
            <a:custGeom>
              <a:avLst/>
              <a:gdLst/>
              <a:ahLst/>
              <a:cxnLst/>
              <a:rect l="l" t="t" r="r" b="b"/>
              <a:pathLst>
                <a:path w="2364975" h="660400">
                  <a:moveTo>
                    <a:pt x="224051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0515" y="0"/>
                  </a:lnTo>
                  <a:cubicBezTo>
                    <a:pt x="2309095" y="0"/>
                    <a:pt x="2364975" y="55880"/>
                    <a:pt x="2364975" y="124460"/>
                  </a:cubicBezTo>
                  <a:lnTo>
                    <a:pt x="2364975" y="535940"/>
                  </a:lnTo>
                  <a:cubicBezTo>
                    <a:pt x="2364975" y="604520"/>
                    <a:pt x="2309095" y="660400"/>
                    <a:pt x="2240515" y="6604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4400" y="2137122"/>
            <a:ext cx="965200" cy="939800"/>
            <a:chOff x="0" y="0"/>
            <a:chExt cx="12065000" cy="11747500"/>
          </a:xfrm>
        </p:grpSpPr>
        <p:sp>
          <p:nvSpPr>
            <p:cNvPr id="19" name="Freeform 19"/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42539" y="5143500"/>
            <a:ext cx="757322" cy="757322"/>
            <a:chOff x="0" y="0"/>
            <a:chExt cx="1009763" cy="100976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009763" cy="1009763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-5400000">
              <a:off x="379174" y="403281"/>
              <a:ext cx="302215" cy="203200"/>
              <a:chOff x="0" y="0"/>
              <a:chExt cx="1930400" cy="129794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4" name="Freeform 54"/>
          <p:cNvSpPr/>
          <p:nvPr/>
        </p:nvSpPr>
        <p:spPr>
          <a:xfrm>
            <a:off x="1241897" y="2400968"/>
            <a:ext cx="310205" cy="412109"/>
          </a:xfrm>
          <a:custGeom>
            <a:avLst/>
            <a:gdLst/>
            <a:ahLst/>
            <a:cxnLst/>
            <a:rect l="l" t="t" r="r" b="b"/>
            <a:pathLst>
              <a:path w="310205" h="412109">
                <a:moveTo>
                  <a:pt x="0" y="0"/>
                </a:moveTo>
                <a:lnTo>
                  <a:pt x="310206" y="0"/>
                </a:lnTo>
                <a:lnTo>
                  <a:pt x="310206" y="412109"/>
                </a:lnTo>
                <a:lnTo>
                  <a:pt x="0" y="41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82EA85AA-379D-428D-ACF8-8555E749C353}"/>
              </a:ext>
            </a:extLst>
          </p:cNvPr>
          <p:cNvSpPr txBox="1">
            <a:spLocks/>
          </p:cNvSpPr>
          <p:nvPr/>
        </p:nvSpPr>
        <p:spPr>
          <a:xfrm>
            <a:off x="1682713" y="3328875"/>
            <a:ext cx="14389174" cy="47728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KZ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Непрерывное обучение 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остается ключевой темой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Европей</a:t>
            </a:r>
            <a:r>
              <a:rPr lang="ru-KZ" sz="2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ских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политических документов на протяжении двух последних десятилетий. Оно упоминается во всех </a:t>
            </a:r>
            <a:r>
              <a:rPr lang="ru-KZ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коммюнике, подписанных министрами, ответственными за высшее образование в рамках Европейского пространства высшего образования, начиная с Болонской декларации 1999 года и Парижской декларации 1998 года.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Еще одним повторяющимся термином в этих документах является трудоустройство, с акцентом на развитие навыков и адаптацию к изменениям в обществе.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Римском (2020) и Тиранском (2024)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коммюнике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включено новое понятие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микроквалификаци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</a:t>
            </a:r>
            <a:r>
              <a:rPr lang="ru-KZ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рассматриваются как способ поддержки непрерывного обучения и развития профессиональных, культурных и универсальных навыков на разных этапах жизни</a:t>
            </a:r>
            <a:r>
              <a:rPr lang="ru-KZ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K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ЗАКОН РК «О ПРОФЕССИОНАЛЬНЫХ КВАЛИФИКАЦИЯХ»</a:t>
            </a:r>
            <a:endParaRPr lang="ru-RU" sz="4000" b="1" spc="-160" dirty="0">
              <a:solidFill>
                <a:srgbClr val="191919"/>
              </a:solidFill>
              <a:latin typeface="Montserrat Bold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9792505" y="1372094"/>
            <a:ext cx="6971495" cy="1104406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CFCD4C-329C-420E-A125-AFB94DE5AA73}"/>
              </a:ext>
            </a:extLst>
          </p:cNvPr>
          <p:cNvSpPr txBox="1"/>
          <p:nvPr/>
        </p:nvSpPr>
        <p:spPr>
          <a:xfrm>
            <a:off x="10339392" y="1010696"/>
            <a:ext cx="12849224" cy="11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2800" spc="-160" dirty="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от 4 июля 2023 года № 14-VIII ЗРК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8E6B7E-FCE0-4D1A-A9D0-D35AF69A2B1A}"/>
              </a:ext>
            </a:extLst>
          </p:cNvPr>
          <p:cNvGrpSpPr/>
          <p:nvPr/>
        </p:nvGrpSpPr>
        <p:grpSpPr>
          <a:xfrm>
            <a:off x="16685340" y="1560559"/>
            <a:ext cx="833504" cy="833504"/>
            <a:chOff x="12496800" y="1510155"/>
            <a:chExt cx="833504" cy="83350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085F2B6-38BD-4807-B275-F9A33CCCC2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12496800" y="1510155"/>
              <a:ext cx="833504" cy="833504"/>
              <a:chOff x="0" y="0"/>
              <a:chExt cx="6355080" cy="6355080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CF45C09-6AA9-40A6-8CD0-2E0B8C1B91AB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FC5B6B5-1848-4B55-9AF1-01EEA182A0AC}"/>
                </a:ext>
              </a:extLst>
            </p:cNvPr>
            <p:cNvSpPr/>
            <p:nvPr/>
          </p:nvSpPr>
          <p:spPr>
            <a:xfrm rot="10800000">
              <a:off x="12813493" y="1800396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" name="Объект 2">
            <a:extLst>
              <a:ext uri="{FF2B5EF4-FFF2-40B4-BE49-F238E27FC236}">
                <a16:creationId xmlns:a16="http://schemas.microsoft.com/office/drawing/2014/main" id="{C2511B3B-4AB7-4815-9D8C-DE83761139A9}"/>
              </a:ext>
            </a:extLst>
          </p:cNvPr>
          <p:cNvSpPr txBox="1">
            <a:spLocks/>
          </p:cNvSpPr>
          <p:nvPr/>
        </p:nvSpPr>
        <p:spPr>
          <a:xfrm>
            <a:off x="479238" y="2781300"/>
            <a:ext cx="17329523" cy="73676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Arial" pitchFamily="34" charset="0"/>
                <a:cs typeface="Arial" pitchFamily="34" charset="0"/>
              </a:rPr>
              <a:t>5)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профессия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– род занятий, осуществляемый физическим лицом и требующий определенной квалификации для его выполнения;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6)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реестр профессий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– систематизированный в электронной форме свод информации по профессиям, по которым осуществляется признание профессиональных квалификаций;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8)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профессиональная квалификация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– степень профессиональной подготовки, характеризующая владение компетенциями, требуемыми для выполнения трудовых функций по профессии;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9)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признание профессиональной квалификации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– процедура оценки и принятия решения о соответствии кандидата требованиям профессиональных стандартов, а при их отсутствии – квалификационным требованиям;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10)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центр признания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профессиональных квалификаций – юридическое лицо, аккредитованное в порядке, установленном законодательством Республики Казахстан, осуществляющее признание профессиональных квалификаций;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13)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документ о признании профессиональной квалификации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– документ, удостоверяющий соответствие профессиональной квалификации кандидата требованиям, предъявляемым к выполнению трудовых функций по определенной профессии;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16)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компетенция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– способность применять навыки, позволяющие выполнять одну или несколько профессиональных задач, составляющих трудовую функцию;</a:t>
            </a:r>
          </a:p>
        </p:txBody>
      </p:sp>
    </p:spTree>
    <p:extLst>
      <p:ext uri="{BB962C8B-B14F-4D97-AF65-F5344CB8AC3E}">
        <p14:creationId xmlns:p14="http://schemas.microsoft.com/office/powerpoint/2010/main" val="51792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6687801" cy="2383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КОНЦЕПЦИЯ РАЗВИТИЯ ВЫСШЕГО ОБРАЗОВАНИЯ И НАУКИ </a:t>
            </a:r>
            <a:endParaRPr lang="ru-KZ" sz="4000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В РЕСПУБЛИКЕ КАЗАХСТАН НА 2023 – 2029 ГОДЫ (</a:t>
            </a:r>
            <a:r>
              <a:rPr lang="en-US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</a:t>
            </a: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br>
              <a:rPr lang="ru-KZ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</a:br>
            <a:endParaRPr lang="ru-RU" sz="4000" b="1" spc="-160" dirty="0">
              <a:solidFill>
                <a:srgbClr val="191919"/>
              </a:solidFill>
              <a:latin typeface="Montserrat Bold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533399" y="2176112"/>
            <a:ext cx="14249401" cy="1104406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CFCD4C-329C-420E-A125-AFB94DE5AA73}"/>
              </a:ext>
            </a:extLst>
          </p:cNvPr>
          <p:cNvSpPr txBox="1"/>
          <p:nvPr/>
        </p:nvSpPr>
        <p:spPr>
          <a:xfrm>
            <a:off x="2209800" y="1882037"/>
            <a:ext cx="12849224" cy="11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2800" spc="-160" dirty="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(с изменениями, внесенными ПП РК от 14.06.2024 № 471)</a:t>
            </a:r>
            <a:endParaRPr lang="ru-KZ" sz="2800" spc="-160" dirty="0">
              <a:solidFill>
                <a:schemeClr val="bg1"/>
              </a:solidFill>
              <a:latin typeface="Montserrat Bold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8E6B7E-FCE0-4D1A-A9D0-D35AF69A2B1A}"/>
              </a:ext>
            </a:extLst>
          </p:cNvPr>
          <p:cNvGrpSpPr/>
          <p:nvPr/>
        </p:nvGrpSpPr>
        <p:grpSpPr>
          <a:xfrm>
            <a:off x="14668024" y="2360045"/>
            <a:ext cx="833504" cy="833504"/>
            <a:chOff x="12496800" y="1510155"/>
            <a:chExt cx="833504" cy="83350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085F2B6-38BD-4807-B275-F9A33CCCC2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12496800" y="1510155"/>
              <a:ext cx="833504" cy="833504"/>
              <a:chOff x="0" y="0"/>
              <a:chExt cx="6355080" cy="6355080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CF45C09-6AA9-40A6-8CD0-2E0B8C1B91AB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FC5B6B5-1848-4B55-9AF1-01EEA182A0AC}"/>
                </a:ext>
              </a:extLst>
            </p:cNvPr>
            <p:cNvSpPr/>
            <p:nvPr/>
          </p:nvSpPr>
          <p:spPr>
            <a:xfrm rot="10800000">
              <a:off x="12813493" y="1800396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6FE6768-5BC3-461C-A9F8-8D9282306945}"/>
              </a:ext>
            </a:extLst>
          </p:cNvPr>
          <p:cNvSpPr txBox="1">
            <a:spLocks/>
          </p:cNvSpPr>
          <p:nvPr/>
        </p:nvSpPr>
        <p:spPr>
          <a:xfrm>
            <a:off x="533399" y="3786002"/>
            <a:ext cx="17297400" cy="61580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493395" algn="just">
              <a:lnSpc>
                <a:spcPct val="113000"/>
              </a:lnSpc>
              <a:spcBef>
                <a:spcPts val="20"/>
              </a:spcBef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На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всех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уровнях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ступенях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будет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реализована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возможность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приобретения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микроквалификаций,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учета результатов нано-обучения ("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Nanodegree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"/ "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Наностепень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"), что позволит в короткие сроки приобретать необходимые профессиональные навыки, строить свою индивидуальную траекторию обучения и устранять пробелы в знаниях.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76200" marR="127000" indent="546100" algn="just">
              <a:lnSpc>
                <a:spcPct val="113000"/>
              </a:lnSpc>
              <a:spcBef>
                <a:spcPts val="5"/>
              </a:spcBef>
              <a:tabLst>
                <a:tab pos="981075" algn="l"/>
                <a:tab pos="1777365" algn="l"/>
                <a:tab pos="2225675" algn="l"/>
                <a:tab pos="2862580" algn="l"/>
                <a:tab pos="3067050" algn="l"/>
                <a:tab pos="3211830" algn="l"/>
                <a:tab pos="3865880" algn="l"/>
                <a:tab pos="4340225" algn="l"/>
                <a:tab pos="5021580" algn="l"/>
                <a:tab pos="5108575" algn="l"/>
                <a:tab pos="5815965" algn="l"/>
                <a:tab pos="6463030" algn="l"/>
              </a:tabLst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Гражданам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будет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предоставлена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возможность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получать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знания,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навыки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 компетенции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через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различные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формы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обучения,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том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числе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через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массовые 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открытые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онлайн-курсы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(далее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5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МООК),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предлагаемые такими мировыми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провайдерами,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как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Coursera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edX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Udacity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;</a:t>
            </a:r>
          </a:p>
          <a:p>
            <a:pPr marL="76200" marR="127000" indent="546100" algn="just">
              <a:lnSpc>
                <a:spcPct val="113000"/>
              </a:lnSpc>
              <a:spcBef>
                <a:spcPts val="5"/>
              </a:spcBef>
              <a:tabLst>
                <a:tab pos="981075" algn="l"/>
                <a:tab pos="1777365" algn="l"/>
                <a:tab pos="2225675" algn="l"/>
                <a:tab pos="2862580" algn="l"/>
                <a:tab pos="3067050" algn="l"/>
                <a:tab pos="3211830" algn="l"/>
                <a:tab pos="3865880" algn="l"/>
                <a:tab pos="4340225" algn="l"/>
                <a:tab pos="5021580" algn="l"/>
                <a:tab pos="5108575" algn="l"/>
                <a:tab pos="5815965" algn="l"/>
                <a:tab pos="6463030" algn="l"/>
              </a:tabLst>
            </a:pP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МООК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имеют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разнообразную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тематику, предоставляют свободный график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обучения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 доступны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для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широких слоев населения. Высшими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учебными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заведениями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также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разработаны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МООК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оказываются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онлайн образовательные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услуги.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76200" marR="127000" indent="546100" algn="just">
              <a:lnSpc>
                <a:spcPct val="113000"/>
              </a:lnSpc>
              <a:spcBef>
                <a:spcPts val="5"/>
              </a:spcBef>
              <a:tabLst>
                <a:tab pos="981075" algn="l"/>
                <a:tab pos="1777365" algn="l"/>
                <a:tab pos="2225675" algn="l"/>
                <a:tab pos="2862580" algn="l"/>
                <a:tab pos="3067050" algn="l"/>
                <a:tab pos="3211830" algn="l"/>
                <a:tab pos="3865880" algn="l"/>
                <a:tab pos="4340225" algn="l"/>
                <a:tab pos="5021580" algn="l"/>
                <a:tab pos="5108575" algn="l"/>
                <a:tab pos="5815965" algn="l"/>
                <a:tab pos="6463030" algn="l"/>
              </a:tabLst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Для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обеспечения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доступа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широких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слоев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населения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онлайн-обучению, существующие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платформы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будут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интегрированы </a:t>
            </a:r>
            <a:r>
              <a:rPr lang="ru-RU" sz="2400" spc="-5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переориентированы на выдачу электронных свидетельств.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76200" indent="562610" algn="just">
              <a:lnSpc>
                <a:spcPct val="113000"/>
              </a:lnSpc>
              <a:spcBef>
                <a:spcPts val="20"/>
              </a:spcBef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Сертификаты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кредиты,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полученные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через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краткосрочные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курсы,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будут переведены в "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Stackable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degree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" (наращиваемые степени).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ru-KZ" sz="2400" dirty="0">
              <a:solidFill>
                <a:srgbClr val="102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43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6687801" cy="2383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КОНЦЕПЦИЯ РАЗВИТИЯ ВЫСШЕГО ОБРАЗОВАНИЯ И НАУКИ </a:t>
            </a:r>
            <a:endParaRPr lang="ru-KZ" sz="4000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В РЕСПУБЛИКЕ КАЗАХСТАН НА 2023 – 2029 ГОДЫ (</a:t>
            </a:r>
            <a:r>
              <a:rPr lang="en-US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II</a:t>
            </a: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br>
              <a:rPr lang="ru-KZ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</a:br>
            <a:endParaRPr lang="ru-RU" sz="4000" b="1" spc="-160" dirty="0">
              <a:solidFill>
                <a:srgbClr val="191919"/>
              </a:solidFill>
              <a:latin typeface="Montserrat Bold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533399" y="1856175"/>
            <a:ext cx="14249401" cy="1104406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CFCD4C-329C-420E-A125-AFB94DE5AA73}"/>
              </a:ext>
            </a:extLst>
          </p:cNvPr>
          <p:cNvSpPr txBox="1"/>
          <p:nvPr/>
        </p:nvSpPr>
        <p:spPr>
          <a:xfrm>
            <a:off x="2209800" y="1562100"/>
            <a:ext cx="12849224" cy="11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2800" spc="-160" dirty="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(с изменениями, внесенными ПП РК от 14.06.2024 № 471)</a:t>
            </a:r>
            <a:endParaRPr lang="ru-KZ" sz="2800" spc="-160" dirty="0">
              <a:solidFill>
                <a:schemeClr val="bg1"/>
              </a:solidFill>
              <a:latin typeface="Montserrat Bold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8E6B7E-FCE0-4D1A-A9D0-D35AF69A2B1A}"/>
              </a:ext>
            </a:extLst>
          </p:cNvPr>
          <p:cNvGrpSpPr/>
          <p:nvPr/>
        </p:nvGrpSpPr>
        <p:grpSpPr>
          <a:xfrm>
            <a:off x="14668024" y="2040108"/>
            <a:ext cx="833504" cy="833504"/>
            <a:chOff x="12496800" y="1510155"/>
            <a:chExt cx="833504" cy="83350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085F2B6-38BD-4807-B275-F9A33CCCC2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12496800" y="1510155"/>
              <a:ext cx="833504" cy="833504"/>
              <a:chOff x="0" y="0"/>
              <a:chExt cx="6355080" cy="6355080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CF45C09-6AA9-40A6-8CD0-2E0B8C1B91AB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FC5B6B5-1848-4B55-9AF1-01EEA182A0AC}"/>
                </a:ext>
              </a:extLst>
            </p:cNvPr>
            <p:cNvSpPr/>
            <p:nvPr/>
          </p:nvSpPr>
          <p:spPr>
            <a:xfrm rot="10800000">
              <a:off x="12813493" y="1800396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6FE6768-5BC3-461C-A9F8-8D9282306945}"/>
              </a:ext>
            </a:extLst>
          </p:cNvPr>
          <p:cNvSpPr txBox="1">
            <a:spLocks/>
          </p:cNvSpPr>
          <p:nvPr/>
        </p:nvSpPr>
        <p:spPr>
          <a:xfrm>
            <a:off x="533399" y="3162300"/>
            <a:ext cx="17297400" cy="714869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>
                <a:solidFill>
                  <a:srgbClr val="10253F"/>
                </a:solidFill>
                <a:latin typeface="Arial" pitchFamily="34" charset="0"/>
                <a:cs typeface="Arial" pitchFamily="34" charset="0"/>
              </a:rPr>
              <a:t>Глава 1. Развитие высшего и послевузовского образования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Новые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-программы и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микроквалификации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, которые студент получает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наравне с основной образовательной программой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, позволят сократить продолжительный путь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подготовки педагогов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по современным требованиям.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-программы могут включать дисциплины по организации деятельности классных руководителей, педагогов-ассистентов в инклюзивных школах и т.д. с обязательным прохождением педагогической практики. Отдельные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-программы и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микроквалификации будут направлены на формирование навыков структурированной и систематической поддержки учеников обычной школы, испытывающих легкие трудности в обучении или имеющих особые образовательные потребности.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-программы и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программы микроквалификаций по всем направлениям подготовки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в соответствии с профессиональными стандартами предоставляют возможность студентам прохождения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сертификации по квалификациям 4-5 уровней Национальной рамки квалификаций и, начиная со 2–3 годов обучения, выйти на рынок труда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В ОВПО в рамках основной образовательной программы студентам будут предлагаться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-программы и (или)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микроквалификации по изучению методики технического и профессионального образования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для получения достаточного объема компетенций, необходимых для работы в колледжах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мастерами производственного обучения и инженерами-педагогами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. Студентам будет предоставлена возможность в рамках дуального обучения проходить производственную практику в колледже в качестве преподавателей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спецдисциплин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или мастеров.</a:t>
            </a:r>
          </a:p>
        </p:txBody>
      </p:sp>
    </p:spTree>
    <p:extLst>
      <p:ext uri="{BB962C8B-B14F-4D97-AF65-F5344CB8AC3E}">
        <p14:creationId xmlns:p14="http://schemas.microsoft.com/office/powerpoint/2010/main" val="1741546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6687801" cy="2383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КОНЦЕПЦИЯ РАЗВИТИЯ ВЫСШЕГО ОБРАЗОВАНИЯ И НАУКИ </a:t>
            </a:r>
            <a:endParaRPr lang="ru-KZ" sz="4000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В РЕСПУБЛИКЕ КАЗАХСТАН НА 2023 – 2029 ГОДЫ (</a:t>
            </a:r>
            <a:r>
              <a:rPr lang="en-US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III</a:t>
            </a: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br>
              <a:rPr lang="ru-KZ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</a:br>
            <a:endParaRPr lang="ru-RU" sz="4000" b="1" spc="-160" dirty="0">
              <a:solidFill>
                <a:srgbClr val="191919"/>
              </a:solidFill>
              <a:latin typeface="Montserrat Bold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533399" y="2210294"/>
            <a:ext cx="14249401" cy="1104406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CFCD4C-329C-420E-A125-AFB94DE5AA73}"/>
              </a:ext>
            </a:extLst>
          </p:cNvPr>
          <p:cNvSpPr txBox="1"/>
          <p:nvPr/>
        </p:nvSpPr>
        <p:spPr>
          <a:xfrm>
            <a:off x="2209800" y="1916219"/>
            <a:ext cx="12849224" cy="11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2800" spc="-160" dirty="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(с изменениями, внесенными ПП РК от 14.06.2024 № 471)</a:t>
            </a:r>
            <a:endParaRPr lang="ru-KZ" sz="2800" spc="-160" dirty="0">
              <a:solidFill>
                <a:schemeClr val="bg1"/>
              </a:solidFill>
              <a:latin typeface="Montserrat Bold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8E6B7E-FCE0-4D1A-A9D0-D35AF69A2B1A}"/>
              </a:ext>
            </a:extLst>
          </p:cNvPr>
          <p:cNvGrpSpPr/>
          <p:nvPr/>
        </p:nvGrpSpPr>
        <p:grpSpPr>
          <a:xfrm>
            <a:off x="14668024" y="2394227"/>
            <a:ext cx="833504" cy="833504"/>
            <a:chOff x="12496800" y="1510155"/>
            <a:chExt cx="833504" cy="83350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085F2B6-38BD-4807-B275-F9A33CCCC2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12496800" y="1510155"/>
              <a:ext cx="833504" cy="833504"/>
              <a:chOff x="0" y="0"/>
              <a:chExt cx="6355080" cy="6355080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CF45C09-6AA9-40A6-8CD0-2E0B8C1B91AB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FC5B6B5-1848-4B55-9AF1-01EEA182A0AC}"/>
                </a:ext>
              </a:extLst>
            </p:cNvPr>
            <p:cNvSpPr/>
            <p:nvPr/>
          </p:nvSpPr>
          <p:spPr>
            <a:xfrm rot="10800000">
              <a:off x="12813493" y="1800396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6FE6768-5BC3-461C-A9F8-8D9282306945}"/>
              </a:ext>
            </a:extLst>
          </p:cNvPr>
          <p:cNvSpPr txBox="1">
            <a:spLocks/>
          </p:cNvSpPr>
          <p:nvPr/>
        </p:nvSpPr>
        <p:spPr>
          <a:xfrm>
            <a:off x="533399" y="3924300"/>
            <a:ext cx="172974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Глава 2. Развитие обучения в течение всей жизни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В связи с внедрением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 и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микроквалификаций будут внесены изменения в систему оплаты труда и классификатор профессий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На всех уровнях и ступенях будет реализована возможность приобретения микроквалификаций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, учета результатов нано-обучения ("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Nanodegree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"/ "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Наностепень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"), что позволит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в короткие сроки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приобретать необходимые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профессиональные навыки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, строить свою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индивидуальную траекторию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обучения и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устранять пробелы в знаниях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Организациями образования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и провайдерами неформального образования при поддержке местных исполнительных органов на безвозмездной основе будут проведены различные мастер-классы, вебинары и семинары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для граждан о преимуществах микроквалификации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и нано-обучения для получения навыков и компетенций, позволяющих вести самостоятельную трудовую деятельность, и для достижения соответствующего уровня образования.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Повышение цифровых компетенций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граждан будет продолжено через систему подготовки, переподготовки кадров и получения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микроквалификаций в сфере ИКТ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094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162800" y="2476500"/>
            <a:ext cx="10572540" cy="2486326"/>
            <a:chOff x="0" y="0"/>
            <a:chExt cx="132156752" cy="57264391"/>
          </a:xfrm>
        </p:grpSpPr>
        <p:sp>
          <p:nvSpPr>
            <p:cNvPr id="6" name="Freeform 6"/>
            <p:cNvSpPr/>
            <p:nvPr/>
          </p:nvSpPr>
          <p:spPr>
            <a:xfrm>
              <a:off x="-12700" y="-12700"/>
              <a:ext cx="132182158" cy="57289793"/>
            </a:xfrm>
            <a:custGeom>
              <a:avLst/>
              <a:gdLst/>
              <a:ahLst/>
              <a:cxnLst/>
              <a:rect l="l" t="t" r="r" b="b"/>
              <a:pathLst>
                <a:path w="132182158" h="57289793">
                  <a:moveTo>
                    <a:pt x="131319823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6427464"/>
                  </a:lnTo>
                  <a:cubicBezTo>
                    <a:pt x="0" y="56899901"/>
                    <a:pt x="389890" y="57289793"/>
                    <a:pt x="862330" y="57289793"/>
                  </a:cubicBezTo>
                  <a:lnTo>
                    <a:pt x="131319823" y="57289793"/>
                  </a:lnTo>
                  <a:cubicBezTo>
                    <a:pt x="131792266" y="57289793"/>
                    <a:pt x="132182158" y="56899901"/>
                    <a:pt x="132182158" y="56427464"/>
                  </a:cubicBezTo>
                  <a:lnTo>
                    <a:pt x="132182158" y="862330"/>
                  </a:lnTo>
                  <a:cubicBezTo>
                    <a:pt x="132182158" y="389890"/>
                    <a:pt x="131792266" y="0"/>
                    <a:pt x="131319823" y="0"/>
                  </a:cubicBezTo>
                  <a:close/>
                  <a:moveTo>
                    <a:pt x="131991658" y="927100"/>
                  </a:moveTo>
                  <a:lnTo>
                    <a:pt x="131991658" y="56427464"/>
                  </a:lnTo>
                  <a:cubicBezTo>
                    <a:pt x="131991658" y="56794493"/>
                    <a:pt x="131686858" y="57099293"/>
                    <a:pt x="131319823" y="57099293"/>
                  </a:cubicBezTo>
                  <a:lnTo>
                    <a:pt x="862330" y="57099293"/>
                  </a:lnTo>
                  <a:cubicBezTo>
                    <a:pt x="495300" y="57099293"/>
                    <a:pt x="190500" y="56794493"/>
                    <a:pt x="190500" y="56427464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31319823" y="190500"/>
                  </a:lnTo>
                  <a:cubicBezTo>
                    <a:pt x="131686858" y="190500"/>
                    <a:pt x="131991658" y="495300"/>
                    <a:pt x="131991658" y="862330"/>
                  </a:cubicBezTo>
                  <a:lnTo>
                    <a:pt x="131991658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9229" y="4754684"/>
            <a:ext cx="833504" cy="833504"/>
            <a:chOff x="0" y="0"/>
            <a:chExt cx="1111339" cy="1111339"/>
          </a:xfrm>
        </p:grpSpPr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397581" y="376762"/>
              <a:ext cx="316178" cy="357815"/>
            </a:xfrm>
            <a:custGeom>
              <a:avLst/>
              <a:gdLst/>
              <a:ahLst/>
              <a:cxnLst/>
              <a:rect l="l" t="t" r="r" b="b"/>
              <a:pathLst>
                <a:path w="316178" h="357815">
                  <a:moveTo>
                    <a:pt x="0" y="0"/>
                  </a:moveTo>
                  <a:lnTo>
                    <a:pt x="316177" y="0"/>
                  </a:lnTo>
                  <a:lnTo>
                    <a:pt x="316177" y="357815"/>
                  </a:lnTo>
                  <a:lnTo>
                    <a:pt x="0" y="35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52CF09-8B42-4344-BA6D-E3D610201C5E}"/>
              </a:ext>
            </a:extLst>
          </p:cNvPr>
          <p:cNvSpPr txBox="1"/>
          <p:nvPr/>
        </p:nvSpPr>
        <p:spPr>
          <a:xfrm>
            <a:off x="800099" y="157359"/>
            <a:ext cx="16687801" cy="1473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ГОСУДАРСТВЕННЫЙ ОБЩЕОБЯЗАТЕЛЬНЫЙ СТАНДАРТ ВЫСШЕГО ОБРАЗОВАНИЯ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28C485-3682-444C-A93B-9AED1E5D8B18}"/>
              </a:ext>
            </a:extLst>
          </p:cNvPr>
          <p:cNvSpPr txBox="1"/>
          <p:nvPr/>
        </p:nvSpPr>
        <p:spPr>
          <a:xfrm>
            <a:off x="1718908" y="3719663"/>
            <a:ext cx="43290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Микроквалификация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 –набор знаний, навыков и компетенций, полученный по завершению короткого периода обучения, позволяющий выполнять отдельные трудовые функции (</a:t>
            </a:r>
            <a:r>
              <a:rPr lang="ru-RU" sz="2400" i="1" dirty="0">
                <a:solidFill>
                  <a:srgbClr val="10253F"/>
                </a:solidFill>
                <a:latin typeface="Century Gothic" panose="020B0502020202020204" pitchFamily="34" charset="0"/>
              </a:rPr>
              <a:t>ГОСО пункт 1, 9-1)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30C187-F497-4476-A349-1A311AA13D25}"/>
              </a:ext>
            </a:extLst>
          </p:cNvPr>
          <p:cNvSpPr txBox="1"/>
          <p:nvPr/>
        </p:nvSpPr>
        <p:spPr>
          <a:xfrm>
            <a:off x="7572270" y="2976807"/>
            <a:ext cx="9753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rgbClr val="10253F"/>
                </a:solidFill>
                <a:latin typeface="Century Gothic" panose="020B0502020202020204" pitchFamily="34" charset="0"/>
              </a:rPr>
              <a:t>О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ВПО самостоятельно осуществляет признание результатов обучения неформального образования, в том числе микроквалификаций, нано-кредитов и наращиваемых степеней (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Stackable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degree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 (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стакэбл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дегри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)) </a:t>
            </a:r>
            <a:r>
              <a:rPr lang="ru-RU" sz="2400" i="1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(ГОСО пункт 22)</a:t>
            </a:r>
          </a:p>
        </p:txBody>
      </p:sp>
      <p:grpSp>
        <p:nvGrpSpPr>
          <p:cNvPr id="27" name="Group 5">
            <a:extLst>
              <a:ext uri="{FF2B5EF4-FFF2-40B4-BE49-F238E27FC236}">
                <a16:creationId xmlns:a16="http://schemas.microsoft.com/office/drawing/2014/main" id="{57340001-DFD3-4E9E-A8CE-17C05F9CFCDE}"/>
              </a:ext>
            </a:extLst>
          </p:cNvPr>
          <p:cNvGrpSpPr/>
          <p:nvPr/>
        </p:nvGrpSpPr>
        <p:grpSpPr>
          <a:xfrm>
            <a:off x="7161784" y="5964367"/>
            <a:ext cx="10572540" cy="2486326"/>
            <a:chOff x="0" y="0"/>
            <a:chExt cx="132156752" cy="5726439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C702A25C-922C-47DC-A84B-E63FC4023A3B}"/>
                </a:ext>
              </a:extLst>
            </p:cNvPr>
            <p:cNvSpPr/>
            <p:nvPr/>
          </p:nvSpPr>
          <p:spPr>
            <a:xfrm>
              <a:off x="-12700" y="-12700"/>
              <a:ext cx="132182158" cy="57289793"/>
            </a:xfrm>
            <a:custGeom>
              <a:avLst/>
              <a:gdLst/>
              <a:ahLst/>
              <a:cxnLst/>
              <a:rect l="l" t="t" r="r" b="b"/>
              <a:pathLst>
                <a:path w="132182158" h="57289793">
                  <a:moveTo>
                    <a:pt x="131319823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6427464"/>
                  </a:lnTo>
                  <a:cubicBezTo>
                    <a:pt x="0" y="56899901"/>
                    <a:pt x="389890" y="57289793"/>
                    <a:pt x="862330" y="57289793"/>
                  </a:cubicBezTo>
                  <a:lnTo>
                    <a:pt x="131319823" y="57289793"/>
                  </a:lnTo>
                  <a:cubicBezTo>
                    <a:pt x="131792266" y="57289793"/>
                    <a:pt x="132182158" y="56899901"/>
                    <a:pt x="132182158" y="56427464"/>
                  </a:cubicBezTo>
                  <a:lnTo>
                    <a:pt x="132182158" y="862330"/>
                  </a:lnTo>
                  <a:cubicBezTo>
                    <a:pt x="132182158" y="389890"/>
                    <a:pt x="131792266" y="0"/>
                    <a:pt x="131319823" y="0"/>
                  </a:cubicBezTo>
                  <a:close/>
                  <a:moveTo>
                    <a:pt x="131991658" y="927100"/>
                  </a:moveTo>
                  <a:lnTo>
                    <a:pt x="131991658" y="56427464"/>
                  </a:lnTo>
                  <a:cubicBezTo>
                    <a:pt x="131991658" y="56794493"/>
                    <a:pt x="131686858" y="57099293"/>
                    <a:pt x="131319823" y="57099293"/>
                  </a:cubicBezTo>
                  <a:lnTo>
                    <a:pt x="862330" y="57099293"/>
                  </a:lnTo>
                  <a:cubicBezTo>
                    <a:pt x="495300" y="57099293"/>
                    <a:pt x="190500" y="56794493"/>
                    <a:pt x="190500" y="56427464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31319823" y="190500"/>
                  </a:lnTo>
                  <a:cubicBezTo>
                    <a:pt x="131686858" y="190500"/>
                    <a:pt x="131991658" y="495300"/>
                    <a:pt x="131991658" y="862330"/>
                  </a:cubicBezTo>
                  <a:lnTo>
                    <a:pt x="131991658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179B6A2-77B1-40CF-BB33-8D85760ADADE}"/>
              </a:ext>
            </a:extLst>
          </p:cNvPr>
          <p:cNvSpPr txBox="1"/>
          <p:nvPr/>
        </p:nvSpPr>
        <p:spPr>
          <a:xfrm>
            <a:off x="7571254" y="6464674"/>
            <a:ext cx="975360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Результаты обучения отдельных модулей или учебной дисциплины,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имеющие завершенной характер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, признаются и допускается их сертификация в установленном порядке, дающая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право выхода на рынок труда </a:t>
            </a:r>
            <a:r>
              <a:rPr lang="ru-RU" sz="2400" i="1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(ГОСО пункт 22-1)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 </a:t>
            </a:r>
            <a:endParaRPr lang="en-US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58DB4A1-CC0C-4309-BBA2-EAA4D365B41B}"/>
              </a:ext>
            </a:extLst>
          </p:cNvPr>
          <p:cNvCxnSpPr/>
          <p:nvPr/>
        </p:nvCxnSpPr>
        <p:spPr>
          <a:xfrm>
            <a:off x="1566508" y="3086100"/>
            <a:ext cx="948092" cy="0"/>
          </a:xfrm>
          <a:prstGeom prst="line">
            <a:avLst/>
          </a:prstGeom>
          <a:ln>
            <a:solidFill>
              <a:srgbClr val="695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A458723F-7E48-4298-B5C1-86B6124CC6FA}"/>
              </a:ext>
            </a:extLst>
          </p:cNvPr>
          <p:cNvCxnSpPr/>
          <p:nvPr/>
        </p:nvCxnSpPr>
        <p:spPr>
          <a:xfrm>
            <a:off x="1566508" y="3086100"/>
            <a:ext cx="0" cy="499543"/>
          </a:xfrm>
          <a:prstGeom prst="line">
            <a:avLst/>
          </a:prstGeom>
          <a:ln>
            <a:solidFill>
              <a:srgbClr val="695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539796C-5BCF-400A-B9D0-08F652F27885}"/>
              </a:ext>
            </a:extLst>
          </p:cNvPr>
          <p:cNvCxnSpPr/>
          <p:nvPr/>
        </p:nvCxnSpPr>
        <p:spPr>
          <a:xfrm>
            <a:off x="6477000" y="6581868"/>
            <a:ext cx="0" cy="771432"/>
          </a:xfrm>
          <a:prstGeom prst="line">
            <a:avLst/>
          </a:prstGeom>
          <a:ln>
            <a:solidFill>
              <a:srgbClr val="695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525209F-BF01-488A-A88D-5F09918C708C}"/>
              </a:ext>
            </a:extLst>
          </p:cNvPr>
          <p:cNvCxnSpPr/>
          <p:nvPr/>
        </p:nvCxnSpPr>
        <p:spPr>
          <a:xfrm flipH="1">
            <a:off x="4648200" y="7353300"/>
            <a:ext cx="1828800" cy="0"/>
          </a:xfrm>
          <a:prstGeom prst="line">
            <a:avLst/>
          </a:prstGeom>
          <a:ln>
            <a:solidFill>
              <a:srgbClr val="695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F8B4EE6-3825-4B49-B27E-AB94E3A9305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9" name="Group 9"/>
          <p:cNvGrpSpPr/>
          <p:nvPr/>
        </p:nvGrpSpPr>
        <p:grpSpPr>
          <a:xfrm>
            <a:off x="533401" y="3043009"/>
            <a:ext cx="17221200" cy="4351036"/>
            <a:chOff x="0" y="0"/>
            <a:chExt cx="2638944" cy="8589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8945" cy="858983"/>
            </a:xfrm>
            <a:custGeom>
              <a:avLst/>
              <a:gdLst/>
              <a:ahLst/>
              <a:cxnLst/>
              <a:rect l="l" t="t" r="r" b="b"/>
              <a:pathLst>
                <a:path w="2638945" h="858983">
                  <a:moveTo>
                    <a:pt x="2514484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14485" y="0"/>
                  </a:lnTo>
                  <a:cubicBezTo>
                    <a:pt x="2583064" y="0"/>
                    <a:pt x="2638945" y="55880"/>
                    <a:pt x="2638945" y="124460"/>
                  </a:cubicBezTo>
                  <a:lnTo>
                    <a:pt x="2638945" y="734523"/>
                  </a:lnTo>
                  <a:cubicBezTo>
                    <a:pt x="2638945" y="803103"/>
                    <a:pt x="2583064" y="858983"/>
                    <a:pt x="2514485" y="8589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33400" y="3043009"/>
            <a:ext cx="7049693" cy="4351036"/>
            <a:chOff x="0" y="0"/>
            <a:chExt cx="1157079" cy="8589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EFA10B2-C931-4931-92EE-90DF5683014B}"/>
              </a:ext>
            </a:extLst>
          </p:cNvPr>
          <p:cNvSpPr txBox="1"/>
          <p:nvPr/>
        </p:nvSpPr>
        <p:spPr>
          <a:xfrm>
            <a:off x="304799" y="20171"/>
            <a:ext cx="17754601" cy="1473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МЕТОДИЧЕСКИЕ РЕКОМЕНДАЦИИ ПО РАЗРАБОТКЕ, РЕАЛИЗАЦИИ И ПРИЗНАНИЮ ПРОГРАММ МИКРОКВАЛИФИКАЦИЙ</a:t>
            </a:r>
            <a:endParaRPr lang="ru-KZ" sz="4000" spc="-160" dirty="0">
              <a:solidFill>
                <a:srgbClr val="191919"/>
              </a:solidFill>
              <a:latin typeface="Montserrat 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9EFA3A-986F-422C-AB7F-4E0C0CB1D104}"/>
              </a:ext>
            </a:extLst>
          </p:cNvPr>
          <p:cNvSpPr txBox="1"/>
          <p:nvPr/>
        </p:nvSpPr>
        <p:spPr>
          <a:xfrm>
            <a:off x="1010246" y="3695846"/>
            <a:ext cx="6096000" cy="293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Рассмотрено и одобрено на Отраслевом совете по профессиональным квалификациям в области науки и высшего образования. Рекомендовано для использования ОВПО.</a:t>
            </a:r>
            <a:endParaRPr lang="ru-KZ" sz="2400" i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Протокол №3 от 12 декабря 2024 г.</a:t>
            </a:r>
            <a:endParaRPr lang="ru-KZ" sz="2400" i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172910-1B34-403C-BB96-A257FE94370A}"/>
              </a:ext>
            </a:extLst>
          </p:cNvPr>
          <p:cNvSpPr txBox="1"/>
          <p:nvPr/>
        </p:nvSpPr>
        <p:spPr>
          <a:xfrm>
            <a:off x="8019597" y="3695846"/>
            <a:ext cx="94426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Настоящее методические рекомендации разработан</a:t>
            </a:r>
            <a:r>
              <a:rPr lang="kk-KZ" sz="24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ы</a:t>
            </a:r>
            <a:r>
              <a:rPr lang="ru-RU" sz="24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для образовательных организаций (ОО), реализующих программы микроквалификаций, и основываются на актуальных нормативно-правовых актах Республики Казахстан. Это руководство помогает обеспечить единые стандарты качества и организует процесс разработки, реализации и признания программ микроквалификаций в соответствии с законодательными требованиями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6955359" y="2710471"/>
            <a:ext cx="965200" cy="939800"/>
            <a:chOff x="0" y="0"/>
            <a:chExt cx="12065000" cy="11747500"/>
          </a:xfrm>
        </p:grpSpPr>
        <p:sp>
          <p:nvSpPr>
            <p:cNvPr id="3" name="Freeform 3"/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Freeform 7"/>
          <p:cNvSpPr/>
          <p:nvPr/>
        </p:nvSpPr>
        <p:spPr>
          <a:xfrm>
            <a:off x="17282856" y="2974317"/>
            <a:ext cx="310205" cy="412109"/>
          </a:xfrm>
          <a:custGeom>
            <a:avLst/>
            <a:gdLst/>
            <a:ahLst/>
            <a:cxnLst/>
            <a:rect l="l" t="t" r="r" b="b"/>
            <a:pathLst>
              <a:path w="310205" h="412109">
                <a:moveTo>
                  <a:pt x="0" y="0"/>
                </a:moveTo>
                <a:lnTo>
                  <a:pt x="310206" y="0"/>
                </a:lnTo>
                <a:lnTo>
                  <a:pt x="310206" y="412108"/>
                </a:lnTo>
                <a:lnTo>
                  <a:pt x="0" y="412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789EB0B-6E6A-4883-9028-3869EF7115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2" name="Group 12"/>
          <p:cNvGrpSpPr/>
          <p:nvPr/>
        </p:nvGrpSpPr>
        <p:grpSpPr>
          <a:xfrm>
            <a:off x="398043" y="225614"/>
            <a:ext cx="16230600" cy="1031686"/>
            <a:chOff x="0" y="0"/>
            <a:chExt cx="10389482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89482" cy="660400"/>
            </a:xfrm>
            <a:custGeom>
              <a:avLst/>
              <a:gdLst/>
              <a:ahLst/>
              <a:cxnLst/>
              <a:rect l="l" t="t" r="r" b="b"/>
              <a:pathLst>
                <a:path w="10389482" h="660400">
                  <a:moveTo>
                    <a:pt x="10265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65022" y="0"/>
                  </a:lnTo>
                  <a:cubicBezTo>
                    <a:pt x="10333603" y="0"/>
                    <a:pt x="10389482" y="55880"/>
                    <a:pt x="10389482" y="124460"/>
                  </a:cubicBezTo>
                  <a:lnTo>
                    <a:pt x="10389482" y="535940"/>
                  </a:lnTo>
                  <a:cubicBezTo>
                    <a:pt x="10389482" y="604520"/>
                    <a:pt x="10333603" y="660400"/>
                    <a:pt x="10265022" y="66040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697845" y="2908875"/>
            <a:ext cx="5342021" cy="6423091"/>
            <a:chOff x="0" y="0"/>
            <a:chExt cx="1746332" cy="12294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231888" y="2908875"/>
            <a:ext cx="5342021" cy="6423091"/>
            <a:chOff x="0" y="0"/>
            <a:chExt cx="1746332" cy="12294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765932" y="2908875"/>
            <a:ext cx="5342021" cy="6423091"/>
            <a:chOff x="0" y="0"/>
            <a:chExt cx="1746332" cy="12294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224587" y="8639206"/>
            <a:ext cx="567950" cy="567950"/>
            <a:chOff x="0" y="0"/>
            <a:chExt cx="757267" cy="757267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0799728" y="8639206"/>
            <a:ext cx="567950" cy="567950"/>
            <a:chOff x="0" y="0"/>
            <a:chExt cx="757267" cy="757267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31" name="Group 31"/>
          <p:cNvGrpSpPr/>
          <p:nvPr/>
        </p:nvGrpSpPr>
        <p:grpSpPr>
          <a:xfrm>
            <a:off x="16374869" y="8639206"/>
            <a:ext cx="567950" cy="567950"/>
            <a:chOff x="0" y="0"/>
            <a:chExt cx="757267" cy="757267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8FB963A-DC76-4803-BCBA-56F336292B0E}"/>
              </a:ext>
            </a:extLst>
          </p:cNvPr>
          <p:cNvSpPr txBox="1"/>
          <p:nvPr/>
        </p:nvSpPr>
        <p:spPr>
          <a:xfrm>
            <a:off x="11970803" y="3290886"/>
            <a:ext cx="4759474" cy="561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Tx/>
              <a:buChar char="-"/>
              <a:tabLst>
                <a:tab pos="540385" algn="l"/>
              </a:tabLst>
            </a:pPr>
            <a:r>
              <a:rPr lang="ru-RU" sz="22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обучения </a:t>
            </a:r>
            <a:r>
              <a:rPr lang="ru-RU" sz="22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микроквалификаций – подтвержденный оценкой объем приобретенных знаний, навыков и компетенций относительно одной трудовой функций, демонстрируемых обучающимся по завершению освоения программы;</a:t>
            </a:r>
            <a:endParaRPr lang="ru-KZ" sz="2200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93F565-DC16-402E-B8D3-ADFF6E375AEA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chemeClr val="bg1"/>
                </a:solidFill>
                <a:latin typeface="Montserrat Bold"/>
              </a:rPr>
              <a:t>ОСНОВНЫЕ ДЕФИНИЦИИ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79AEF9-D09B-480F-A55A-3904FB84E217}"/>
              </a:ext>
            </a:extLst>
          </p:cNvPr>
          <p:cNvSpPr txBox="1"/>
          <p:nvPr/>
        </p:nvSpPr>
        <p:spPr>
          <a:xfrm>
            <a:off x="995371" y="3292173"/>
            <a:ext cx="4746968" cy="561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Tx/>
              <a:buChar char="-"/>
              <a:tabLst>
                <a:tab pos="540385" algn="l"/>
              </a:tabLst>
            </a:pPr>
            <a:r>
              <a:rPr lang="ru-RU" sz="2200" b="1" dirty="0" err="1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микроквалификация</a:t>
            </a:r>
            <a:r>
              <a:rPr lang="ru-RU" sz="22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объем знаний, навыков и компетенций, достаточный для выполнения одной отдельной трудовой функции по профессиональному стандарту (или в рамках соответствующей профессии), полученный за период краткосрочного обучения;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2E9D10-6B86-40C7-957B-022483FFE395}"/>
              </a:ext>
            </a:extLst>
          </p:cNvPr>
          <p:cNvSpPr txBox="1"/>
          <p:nvPr/>
        </p:nvSpPr>
        <p:spPr>
          <a:xfrm>
            <a:off x="6406003" y="3324767"/>
            <a:ext cx="4933042" cy="561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Tx/>
              <a:buChar char="-"/>
              <a:tabLst>
                <a:tab pos="540385" algn="l"/>
              </a:tabLst>
            </a:pPr>
            <a:r>
              <a:rPr lang="ru-RU" sz="2200" b="1" dirty="0">
                <a:solidFill>
                  <a:srgbClr val="10253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программа микроквалификации </a:t>
            </a:r>
            <a:r>
              <a:rPr lang="ru-RU" sz="2200" dirty="0">
                <a:solidFill>
                  <a:srgbClr val="10253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– комплекс основных характеристик краткосрочного обучения, включающий цели, результаты и содержание обучения, организацию образовательного процесса, способы, формы и методы их реализации, критерии оценки результатов обучения;</a:t>
            </a:r>
            <a:endParaRPr lang="ru-KZ" sz="2200" dirty="0">
              <a:solidFill>
                <a:srgbClr val="10253F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500503" y="2251942"/>
            <a:ext cx="965200" cy="939800"/>
            <a:chOff x="0" y="0"/>
            <a:chExt cx="12065000" cy="11747500"/>
          </a:xfrm>
        </p:grpSpPr>
        <p:sp>
          <p:nvSpPr>
            <p:cNvPr id="5" name="Freeform 5"/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/>
          <p:cNvSpPr/>
          <p:nvPr/>
        </p:nvSpPr>
        <p:spPr>
          <a:xfrm>
            <a:off x="4678305" y="2439211"/>
            <a:ext cx="609596" cy="565262"/>
          </a:xfrm>
          <a:custGeom>
            <a:avLst/>
            <a:gdLst/>
            <a:ahLst/>
            <a:cxnLst/>
            <a:rect l="l" t="t" r="r" b="b"/>
            <a:pathLst>
              <a:path w="609596" h="565262">
                <a:moveTo>
                  <a:pt x="0" y="0"/>
                </a:moveTo>
                <a:lnTo>
                  <a:pt x="609596" y="0"/>
                </a:lnTo>
                <a:lnTo>
                  <a:pt x="609596" y="565262"/>
                </a:lnTo>
                <a:lnTo>
                  <a:pt x="0" y="565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5" name="Group 4">
            <a:extLst>
              <a:ext uri="{FF2B5EF4-FFF2-40B4-BE49-F238E27FC236}">
                <a16:creationId xmlns:a16="http://schemas.microsoft.com/office/drawing/2014/main" id="{4DDBF727-24F7-43BE-96C1-6B9AACF99F41}"/>
              </a:ext>
            </a:extLst>
          </p:cNvPr>
          <p:cNvGrpSpPr/>
          <p:nvPr/>
        </p:nvGrpSpPr>
        <p:grpSpPr>
          <a:xfrm>
            <a:off x="10103285" y="2250926"/>
            <a:ext cx="965200" cy="939800"/>
            <a:chOff x="0" y="0"/>
            <a:chExt cx="12065000" cy="11747500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3BF610B1-4CC4-49EC-A6FE-8A234EA7D6B2}"/>
                </a:ext>
              </a:extLst>
            </p:cNvPr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" name="Freeform 6">
            <a:extLst>
              <a:ext uri="{FF2B5EF4-FFF2-40B4-BE49-F238E27FC236}">
                <a16:creationId xmlns:a16="http://schemas.microsoft.com/office/drawing/2014/main" id="{C8DC9ABC-8D29-46D5-9B1B-E6F64F4036CC}"/>
              </a:ext>
            </a:extLst>
          </p:cNvPr>
          <p:cNvSpPr/>
          <p:nvPr/>
        </p:nvSpPr>
        <p:spPr>
          <a:xfrm>
            <a:off x="10281087" y="2438195"/>
            <a:ext cx="609596" cy="565262"/>
          </a:xfrm>
          <a:custGeom>
            <a:avLst/>
            <a:gdLst/>
            <a:ahLst/>
            <a:cxnLst/>
            <a:rect l="l" t="t" r="r" b="b"/>
            <a:pathLst>
              <a:path w="609596" h="565262">
                <a:moveTo>
                  <a:pt x="0" y="0"/>
                </a:moveTo>
                <a:lnTo>
                  <a:pt x="609596" y="0"/>
                </a:lnTo>
                <a:lnTo>
                  <a:pt x="609596" y="565262"/>
                </a:lnTo>
                <a:lnTo>
                  <a:pt x="0" y="565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8" name="Group 4">
            <a:extLst>
              <a:ext uri="{FF2B5EF4-FFF2-40B4-BE49-F238E27FC236}">
                <a16:creationId xmlns:a16="http://schemas.microsoft.com/office/drawing/2014/main" id="{E7A2F321-147A-47B4-9BCF-69E5486A4BCD}"/>
              </a:ext>
            </a:extLst>
          </p:cNvPr>
          <p:cNvGrpSpPr/>
          <p:nvPr/>
        </p:nvGrpSpPr>
        <p:grpSpPr>
          <a:xfrm>
            <a:off x="15636312" y="2247900"/>
            <a:ext cx="965200" cy="939800"/>
            <a:chOff x="0" y="0"/>
            <a:chExt cx="12065000" cy="11747500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23B73127-6DB3-4FA5-9B8A-1AA92E8D7A4B}"/>
                </a:ext>
              </a:extLst>
            </p:cNvPr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0" name="Freeform 6">
            <a:extLst>
              <a:ext uri="{FF2B5EF4-FFF2-40B4-BE49-F238E27FC236}">
                <a16:creationId xmlns:a16="http://schemas.microsoft.com/office/drawing/2014/main" id="{B93846D0-5B67-4A94-A505-0F4BC506BA27}"/>
              </a:ext>
            </a:extLst>
          </p:cNvPr>
          <p:cNvSpPr/>
          <p:nvPr/>
        </p:nvSpPr>
        <p:spPr>
          <a:xfrm>
            <a:off x="15814114" y="2435169"/>
            <a:ext cx="609596" cy="565262"/>
          </a:xfrm>
          <a:custGeom>
            <a:avLst/>
            <a:gdLst/>
            <a:ahLst/>
            <a:cxnLst/>
            <a:rect l="l" t="t" r="r" b="b"/>
            <a:pathLst>
              <a:path w="609596" h="565262">
                <a:moveTo>
                  <a:pt x="0" y="0"/>
                </a:moveTo>
                <a:lnTo>
                  <a:pt x="609596" y="0"/>
                </a:lnTo>
                <a:lnTo>
                  <a:pt x="609596" y="565262"/>
                </a:lnTo>
                <a:lnTo>
                  <a:pt x="0" y="565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81268" y="5893079"/>
            <a:ext cx="16024715" cy="0"/>
          </a:xfrm>
          <a:prstGeom prst="line">
            <a:avLst/>
          </a:prstGeom>
          <a:ln w="857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908107" y="1037779"/>
            <a:ext cx="6412054" cy="2878845"/>
            <a:chOff x="0" y="0"/>
            <a:chExt cx="2169016" cy="9738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9016" cy="973832"/>
            </a:xfrm>
            <a:custGeom>
              <a:avLst/>
              <a:gdLst/>
              <a:ahLst/>
              <a:cxnLst/>
              <a:rect l="l" t="t" r="r" b="b"/>
              <a:pathLst>
                <a:path w="2169016" h="973832">
                  <a:moveTo>
                    <a:pt x="2044556" y="973831"/>
                  </a:moveTo>
                  <a:lnTo>
                    <a:pt x="124460" y="973831"/>
                  </a:lnTo>
                  <a:cubicBezTo>
                    <a:pt x="55880" y="973831"/>
                    <a:pt x="0" y="917951"/>
                    <a:pt x="0" y="849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849372"/>
                  </a:lnTo>
                  <a:cubicBezTo>
                    <a:pt x="2169016" y="917951"/>
                    <a:pt x="2113136" y="973832"/>
                    <a:pt x="2044556" y="97383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9F785327-587E-4928-A7D4-5273EF05EBBD}"/>
              </a:ext>
            </a:extLst>
          </p:cNvPr>
          <p:cNvGrpSpPr/>
          <p:nvPr/>
        </p:nvGrpSpPr>
        <p:grpSpPr>
          <a:xfrm>
            <a:off x="1064088" y="2158082"/>
            <a:ext cx="629159" cy="629159"/>
            <a:chOff x="1195734" y="2075941"/>
            <a:chExt cx="833504" cy="833504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1195734" y="2075941"/>
              <a:ext cx="833504" cy="833504"/>
              <a:chOff x="0" y="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512427" y="2100751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25480" y="5767581"/>
            <a:ext cx="336720" cy="33672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07913" y="1028700"/>
            <a:ext cx="9651387" cy="2887924"/>
            <a:chOff x="0" y="0"/>
            <a:chExt cx="12868517" cy="385056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868517" cy="3850565"/>
              <a:chOff x="0" y="0"/>
              <a:chExt cx="3264790" cy="97690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264791" cy="976903"/>
              </a:xfrm>
              <a:custGeom>
                <a:avLst/>
                <a:gdLst/>
                <a:ahLst/>
                <a:cxnLst/>
                <a:rect l="l" t="t" r="r" b="b"/>
                <a:pathLst>
                  <a:path w="3264791" h="976903">
                    <a:moveTo>
                      <a:pt x="3140330" y="976902"/>
                    </a:moveTo>
                    <a:lnTo>
                      <a:pt x="124460" y="976902"/>
                    </a:lnTo>
                    <a:cubicBezTo>
                      <a:pt x="55880" y="976902"/>
                      <a:pt x="0" y="921023"/>
                      <a:pt x="0" y="8524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40330" y="0"/>
                    </a:lnTo>
                    <a:cubicBezTo>
                      <a:pt x="3208910" y="0"/>
                      <a:pt x="3264791" y="55880"/>
                      <a:pt x="3264791" y="124460"/>
                    </a:cubicBezTo>
                    <a:lnTo>
                      <a:pt x="3264791" y="852443"/>
                    </a:lnTo>
                    <a:cubicBezTo>
                      <a:pt x="3264791" y="921023"/>
                      <a:pt x="3208910" y="976903"/>
                      <a:pt x="3140330" y="976903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949211" y="371751"/>
              <a:ext cx="11872122" cy="24885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517"/>
                </a:lnSpc>
                <a:spcAft>
                  <a:spcPts val="1067"/>
                </a:spcAft>
              </a:pPr>
              <a:r>
                <a:rPr lang="ru-RU" sz="5782" b="1" dirty="0">
                  <a:solidFill>
                    <a:srgbClr val="FFFFFF"/>
                  </a:solidFill>
                  <a:latin typeface="Montserrat Semi-Bold"/>
                </a:rPr>
                <a:t>Основные цели микроквалификаций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052107" y="6838531"/>
            <a:ext cx="695411" cy="348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7972671" y="5767581"/>
            <a:ext cx="336720" cy="33672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972671" y="6838531"/>
            <a:ext cx="2498550" cy="34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4735754" y="5767581"/>
            <a:ext cx="336720" cy="336720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4735754" y="6838531"/>
            <a:ext cx="2498550" cy="34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76E8F8-E2A1-469E-B141-3C299D72B58B}"/>
              </a:ext>
            </a:extLst>
          </p:cNvPr>
          <p:cNvSpPr txBox="1"/>
          <p:nvPr/>
        </p:nvSpPr>
        <p:spPr>
          <a:xfrm>
            <a:off x="1877257" y="1314838"/>
            <a:ext cx="5212423" cy="2355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tabLst>
                <a:tab pos="720495" algn="l"/>
              </a:tabLst>
            </a:pP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Микроквалификации предназначены для предоставления обучающимся конкретных знаний, навыков и компетенций, которые отвечают социальным, личным, культурным потребностям и потребностям рынка труда.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635F51-D41E-4B30-A20A-EF6CEAAC42A2}"/>
              </a:ext>
            </a:extLst>
          </p:cNvPr>
          <p:cNvSpPr txBox="1"/>
          <p:nvPr/>
        </p:nvSpPr>
        <p:spPr>
          <a:xfrm>
            <a:off x="735635" y="7589103"/>
            <a:ext cx="29290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</a:p>
          <a:p>
            <a:pPr algn="ctr"/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новых навыков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A3CFF7-763B-43C1-9990-A2DA9803FBB6}"/>
              </a:ext>
            </a:extLst>
          </p:cNvPr>
          <p:cNvSpPr txBox="1"/>
          <p:nvPr/>
        </p:nvSpPr>
        <p:spPr>
          <a:xfrm>
            <a:off x="6768457" y="7589103"/>
            <a:ext cx="30818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67"/>
              </a:spcAft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профессиональное развитие личности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D1B0DE-057A-4CCA-B70D-8A4D4FDE1021}"/>
              </a:ext>
            </a:extLst>
          </p:cNvPr>
          <p:cNvSpPr txBox="1"/>
          <p:nvPr/>
        </p:nvSpPr>
        <p:spPr>
          <a:xfrm>
            <a:off x="12991656" y="7265938"/>
            <a:ext cx="38249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67"/>
              </a:spcAft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поддержка образовательных возможностей и потребностей индивида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228600" y="194120"/>
            <a:ext cx="17830800" cy="2484266"/>
            <a:chOff x="0" y="0"/>
            <a:chExt cx="5959623" cy="1059906"/>
          </a:xfrm>
          <a:solidFill>
            <a:schemeClr val="bg1"/>
          </a:solidFill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59623" cy="1059906"/>
            </a:xfrm>
            <a:custGeom>
              <a:avLst/>
              <a:gdLst/>
              <a:ahLst/>
              <a:cxnLst/>
              <a:rect l="l" t="t" r="r" b="b"/>
              <a:pathLst>
                <a:path w="5959623" h="1059906">
                  <a:moveTo>
                    <a:pt x="5835163" y="1059906"/>
                  </a:moveTo>
                  <a:lnTo>
                    <a:pt x="124460" y="1059906"/>
                  </a:lnTo>
                  <a:cubicBezTo>
                    <a:pt x="55880" y="1059906"/>
                    <a:pt x="0" y="1004026"/>
                    <a:pt x="0" y="9354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35163" y="0"/>
                  </a:lnTo>
                  <a:cubicBezTo>
                    <a:pt x="5903743" y="0"/>
                    <a:pt x="5959623" y="55880"/>
                    <a:pt x="5959623" y="124460"/>
                  </a:cubicBezTo>
                  <a:lnTo>
                    <a:pt x="5959623" y="935446"/>
                  </a:lnTo>
                  <a:cubicBezTo>
                    <a:pt x="5959623" y="1004026"/>
                    <a:pt x="5903743" y="1059906"/>
                    <a:pt x="5835163" y="1059906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9C6366-0521-4D1C-A1FD-38DDDB98054E}"/>
              </a:ext>
            </a:extLst>
          </p:cNvPr>
          <p:cNvSpPr txBox="1"/>
          <p:nvPr/>
        </p:nvSpPr>
        <p:spPr>
          <a:xfrm>
            <a:off x="1024123" y="433707"/>
            <a:ext cx="15959889" cy="169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ОСНОВНЫЕ ХАРАКТЕРИСТИКИ ПРОГРАММ МИКРОКВАЛИФИКАЦИЙ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F3B8DC0-6A0D-4FAC-BFB0-66007C1A8994}"/>
              </a:ext>
            </a:extLst>
          </p:cNvPr>
          <p:cNvSpPr/>
          <p:nvPr/>
        </p:nvSpPr>
        <p:spPr>
          <a:xfrm>
            <a:off x="228600" y="3162300"/>
            <a:ext cx="4343400" cy="2971800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DFEE9F8-E1A2-4EE9-9CAB-6EF67472A0E4}"/>
              </a:ext>
            </a:extLst>
          </p:cNvPr>
          <p:cNvSpPr/>
          <p:nvPr/>
        </p:nvSpPr>
        <p:spPr>
          <a:xfrm>
            <a:off x="4724400" y="3162300"/>
            <a:ext cx="4343400" cy="2971800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8B4010E-DE3E-41B3-B711-CA832FF6FA02}"/>
              </a:ext>
            </a:extLst>
          </p:cNvPr>
          <p:cNvSpPr/>
          <p:nvPr/>
        </p:nvSpPr>
        <p:spPr>
          <a:xfrm>
            <a:off x="9220200" y="3162300"/>
            <a:ext cx="4343400" cy="2971800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D26375F-CE2D-47D7-8379-B7278C27FD9B}"/>
              </a:ext>
            </a:extLst>
          </p:cNvPr>
          <p:cNvSpPr/>
          <p:nvPr/>
        </p:nvSpPr>
        <p:spPr>
          <a:xfrm>
            <a:off x="13716000" y="3162300"/>
            <a:ext cx="4343400" cy="2971800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95E8843-9BFE-4FF8-A53B-6E41DF37F0FB}"/>
              </a:ext>
            </a:extLst>
          </p:cNvPr>
          <p:cNvSpPr/>
          <p:nvPr/>
        </p:nvSpPr>
        <p:spPr>
          <a:xfrm>
            <a:off x="2400300" y="6618014"/>
            <a:ext cx="4343400" cy="2971800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B0E5985-3DBE-43D5-B49A-268A66841549}"/>
              </a:ext>
            </a:extLst>
          </p:cNvPr>
          <p:cNvSpPr/>
          <p:nvPr/>
        </p:nvSpPr>
        <p:spPr>
          <a:xfrm>
            <a:off x="6896100" y="6618014"/>
            <a:ext cx="4343400" cy="2971800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08798A3-DF06-4B8B-861E-5392A3E80CE9}"/>
              </a:ext>
            </a:extLst>
          </p:cNvPr>
          <p:cNvSpPr/>
          <p:nvPr/>
        </p:nvSpPr>
        <p:spPr>
          <a:xfrm>
            <a:off x="11391900" y="6618014"/>
            <a:ext cx="4343400" cy="2971800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459FBD-7B24-4343-8E78-1A20BBD9B77F}"/>
              </a:ext>
            </a:extLst>
          </p:cNvPr>
          <p:cNvSpPr txBox="1"/>
          <p:nvPr/>
        </p:nvSpPr>
        <p:spPr>
          <a:xfrm>
            <a:off x="381000" y="3238500"/>
            <a:ext cx="4038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1) ограниченная продолжительность учебных занятий, ведущих к получению микроквалификаций (обычно больше, чем одна учебная дисциплина, но меньше, чем полная степень)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32694E-0C9A-4352-B8B4-8D70091AB543}"/>
              </a:ext>
            </a:extLst>
          </p:cNvPr>
          <p:cNvSpPr txBox="1"/>
          <p:nvPr/>
        </p:nvSpPr>
        <p:spPr>
          <a:xfrm>
            <a:off x="4914900" y="3350209"/>
            <a:ext cx="3962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2) возможность получения востребованных на рынке труда конкретных знаний, навыков и компетенций, которые будут способствовать трудоустройству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E987DA-E987-4B84-9D41-AAC67031D590}"/>
              </a:ext>
            </a:extLst>
          </p:cNvPr>
          <p:cNvSpPr txBox="1"/>
          <p:nvPr/>
        </p:nvSpPr>
        <p:spPr>
          <a:xfrm>
            <a:off x="9486900" y="3350209"/>
            <a:ext cx="3810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3) развитие индивидуальных и востребованных навыков и компетенций (переобучение), приобретаемых в короткие сроки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1991AC-1F8B-4241-8E66-85B42E18E968}"/>
              </a:ext>
            </a:extLst>
          </p:cNvPr>
          <p:cNvSpPr txBox="1"/>
          <p:nvPr/>
        </p:nvSpPr>
        <p:spPr>
          <a:xfrm>
            <a:off x="13906500" y="3304042"/>
            <a:ext cx="40767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4) реализация обучения в течение всей жизни путем создания возможностей приобретения навыков компетенций гибким и удобным способом, приобретаемым в короткие сроки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34BAA3-6823-4443-849D-689FA6BB10DC}"/>
              </a:ext>
            </a:extLst>
          </p:cNvPr>
          <p:cNvSpPr txBox="1"/>
          <p:nvPr/>
        </p:nvSpPr>
        <p:spPr>
          <a:xfrm>
            <a:off x="2628900" y="6674284"/>
            <a:ext cx="40005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5) могут выступать как самостоятельные, автономные единицы, дающие дополнительные 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квал</a:t>
            </a: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. навыки и компетенции, так и встроенные (но не автоматически) модули в полную программу получения степени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FE1774-7018-4CFD-B562-B90621E6A692}"/>
              </a:ext>
            </a:extLst>
          </p:cNvPr>
          <p:cNvSpPr txBox="1"/>
          <p:nvPr/>
        </p:nvSpPr>
        <p:spPr>
          <a:xfrm>
            <a:off x="7029450" y="6826641"/>
            <a:ext cx="40767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6) предоставляют новые и(или) дополнительные знания, навыки и компетенции вертикально и горизонтально, в рамках национальной квалификационной системы по различным направлениям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82A68B-24DD-499F-92CB-22E3F070D262}"/>
              </a:ext>
            </a:extLst>
          </p:cNvPr>
          <p:cNvSpPr txBox="1"/>
          <p:nvPr/>
        </p:nvSpPr>
        <p:spPr>
          <a:xfrm>
            <a:off x="11696700" y="6893551"/>
            <a:ext cx="3962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7) отдельные профессиональные курсы микроквалификаций могут осваиваться параллельно для формирования более комплексных навыков и компетенций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2039600" y="1562100"/>
            <a:ext cx="5796924" cy="8229600"/>
            <a:chOff x="0" y="0"/>
            <a:chExt cx="1532331" cy="2175372"/>
          </a:xfrm>
          <a:solidFill>
            <a:srgbClr val="4C38F2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532331" cy="2175373"/>
            </a:xfrm>
            <a:custGeom>
              <a:avLst/>
              <a:gdLst/>
              <a:ahLst/>
              <a:cxnLst/>
              <a:rect l="l" t="t" r="r" b="b"/>
              <a:pathLst>
                <a:path w="1532331" h="2175373">
                  <a:moveTo>
                    <a:pt x="1407871" y="2175372"/>
                  </a:moveTo>
                  <a:lnTo>
                    <a:pt x="124460" y="2175372"/>
                  </a:lnTo>
                  <a:cubicBezTo>
                    <a:pt x="55880" y="2175372"/>
                    <a:pt x="0" y="2119493"/>
                    <a:pt x="0" y="20509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7871" y="0"/>
                  </a:lnTo>
                  <a:cubicBezTo>
                    <a:pt x="1476451" y="0"/>
                    <a:pt x="1532331" y="55880"/>
                    <a:pt x="1532331" y="124460"/>
                  </a:cubicBezTo>
                  <a:lnTo>
                    <a:pt x="1532331" y="2050913"/>
                  </a:lnTo>
                  <a:cubicBezTo>
                    <a:pt x="1532331" y="2119493"/>
                    <a:pt x="1476451" y="2175373"/>
                    <a:pt x="1407871" y="21753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529437" y="2063962"/>
            <a:ext cx="4817251" cy="7225876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3572" r="-5142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E23E9E1-3305-470D-B87C-FF2381DEBAA7}"/>
              </a:ext>
            </a:extLst>
          </p:cNvPr>
          <p:cNvSpPr txBox="1"/>
          <p:nvPr/>
        </p:nvSpPr>
        <p:spPr>
          <a:xfrm>
            <a:off x="304799" y="20171"/>
            <a:ext cx="17754601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АЛГОРИТМ РАЗРАБОТКИ ПРОГРАММ МИКРОКВАЛИФИКАЦИЙ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9ABE0-B8F3-412A-A3B6-079C962CD3D7}"/>
              </a:ext>
            </a:extLst>
          </p:cNvPr>
          <p:cNvSpPr txBox="1"/>
          <p:nvPr/>
        </p:nvSpPr>
        <p:spPr>
          <a:xfrm>
            <a:off x="451476" y="1562100"/>
            <a:ext cx="11264274" cy="6112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1.определить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текущие и будущие потребности рынка;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потребность в специалистах высшего, среднего и исполнительского уровня и требования к ним в текущем моменте и в будущем; 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трудоустройства выпускников (дефицит или профицит) на основе анализа рынка подготовки кадров и возможностей вуза для их реализации.</a:t>
            </a:r>
            <a:endParaRPr lang="ru-KZ" sz="2000" dirty="0">
              <a:solidFill>
                <a:srgbClr val="19191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9191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выявить </a:t>
            </a: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 значимые компетенции (одна или несколько);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сформулировать результаты обучения программы на основе детализации выявленных компетенций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9191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000" dirty="0">
                <a:solidFill>
                  <a:srgbClr val="19191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выделить критерии оценки и определить их связь с измеримыми результатами обучен</a:t>
            </a:r>
            <a:endParaRPr lang="ru-KZ" sz="2000" dirty="0">
              <a:solidFill>
                <a:srgbClr val="19191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KZ" sz="2000" dirty="0">
              <a:solidFill>
                <a:srgbClr val="19191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006532"/>
            <a:ext cx="16230600" cy="6028963"/>
            <a:chOff x="0" y="0"/>
            <a:chExt cx="5490351" cy="2039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039427"/>
            </a:xfrm>
            <a:custGeom>
              <a:avLst/>
              <a:gdLst/>
              <a:ahLst/>
              <a:cxnLst/>
              <a:rect l="l" t="t" r="r" b="b"/>
              <a:pathLst>
                <a:path w="5490351" h="2039427">
                  <a:moveTo>
                    <a:pt x="5365891" y="2039427"/>
                  </a:moveTo>
                  <a:lnTo>
                    <a:pt x="124460" y="2039427"/>
                  </a:lnTo>
                  <a:cubicBezTo>
                    <a:pt x="55880" y="2039427"/>
                    <a:pt x="0" y="1983547"/>
                    <a:pt x="0" y="19149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14967"/>
                  </a:lnTo>
                  <a:cubicBezTo>
                    <a:pt x="5490351" y="1983547"/>
                    <a:pt x="5434471" y="2039427"/>
                    <a:pt x="5365891" y="203942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2006532"/>
            <a:ext cx="16230600" cy="1031686"/>
            <a:chOff x="0" y="0"/>
            <a:chExt cx="10389482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389482" cy="660400"/>
            </a:xfrm>
            <a:custGeom>
              <a:avLst/>
              <a:gdLst/>
              <a:ahLst/>
              <a:cxnLst/>
              <a:rect l="l" t="t" r="r" b="b"/>
              <a:pathLst>
                <a:path w="10389482" h="660400">
                  <a:moveTo>
                    <a:pt x="10265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65022" y="0"/>
                  </a:lnTo>
                  <a:cubicBezTo>
                    <a:pt x="10333603" y="0"/>
                    <a:pt x="10389482" y="55880"/>
                    <a:pt x="10389482" y="124460"/>
                  </a:cubicBezTo>
                  <a:lnTo>
                    <a:pt x="10389482" y="535940"/>
                  </a:lnTo>
                  <a:cubicBezTo>
                    <a:pt x="10389482" y="604520"/>
                    <a:pt x="10333603" y="660400"/>
                    <a:pt x="10265022" y="66040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28800" y="2037399"/>
            <a:ext cx="15316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МАРИЯ ГАБРИЭЛЬ,</a:t>
            </a:r>
          </a:p>
          <a:p>
            <a:pPr algn="r"/>
            <a:r>
              <a:rPr lang="ru-RU" sz="2000" i="1" dirty="0">
                <a:solidFill>
                  <a:schemeClr val="bg1"/>
                </a:solidFill>
              </a:rPr>
              <a:t>Комиссар Еврокомиссии по инновациям, </a:t>
            </a:r>
          </a:p>
          <a:p>
            <a:pPr algn="r"/>
            <a:r>
              <a:rPr lang="ru-RU" sz="2000" i="1" dirty="0">
                <a:solidFill>
                  <a:schemeClr val="bg1"/>
                </a:solidFill>
              </a:rPr>
              <a:t>исследованиям, культуре, образованию и молодежи </a:t>
            </a:r>
            <a:endParaRPr lang="ru-KZ" sz="2000" i="1" dirty="0">
              <a:solidFill>
                <a:schemeClr val="bg1"/>
              </a:solidFill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6880639" y="4842370"/>
            <a:ext cx="757322" cy="757322"/>
            <a:chOff x="0" y="0"/>
            <a:chExt cx="1009763" cy="1009763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009763" cy="1009763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-5400000">
              <a:off x="379174" y="403281"/>
              <a:ext cx="302215" cy="203200"/>
              <a:chOff x="0" y="0"/>
              <a:chExt cx="1930400" cy="129794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1" name="TextBox 12">
            <a:extLst>
              <a:ext uri="{FF2B5EF4-FFF2-40B4-BE49-F238E27FC236}">
                <a16:creationId xmlns:a16="http://schemas.microsoft.com/office/drawing/2014/main" id="{EA71E865-2EA4-4B99-A09F-9595752DE36C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ЕВРОПЕЙСКИЙ ПОДХОД К МИКРОКВАЛИФИКАЦИЯМ </a:t>
            </a:r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0DC46C80-82B6-49FA-8600-B8DD7248C746}"/>
              </a:ext>
            </a:extLst>
          </p:cNvPr>
          <p:cNvSpPr txBox="1">
            <a:spLocks/>
          </p:cNvSpPr>
          <p:nvPr/>
        </p:nvSpPr>
        <p:spPr>
          <a:xfrm>
            <a:off x="1888295" y="3811156"/>
            <a:ext cx="14132750" cy="3046412"/>
          </a:xfrm>
          <a:prstGeom prst="snip1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«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Микроквалификации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 являются новой темой в высшем образовании на национальном и европейском уровне, а также во всем мире. Эта тема тесно связана с более широкой дискуссией о том, как сделать возможности обучения на протяжении всей жизни более доступными, доступными и гибкими, чтобы реагировать на социальные вызовы и идти в ногу с социальными, экономическими и технологическими изменениями».</a:t>
            </a:r>
          </a:p>
        </p:txBody>
      </p:sp>
      <p:grpSp>
        <p:nvGrpSpPr>
          <p:cNvPr id="24" name="Group 30">
            <a:extLst>
              <a:ext uri="{FF2B5EF4-FFF2-40B4-BE49-F238E27FC236}">
                <a16:creationId xmlns:a16="http://schemas.microsoft.com/office/drawing/2014/main" id="{EC30CC35-BF9C-49C3-AA09-E62084A1AAEB}"/>
              </a:ext>
            </a:extLst>
          </p:cNvPr>
          <p:cNvGrpSpPr/>
          <p:nvPr/>
        </p:nvGrpSpPr>
        <p:grpSpPr>
          <a:xfrm>
            <a:off x="546100" y="3227925"/>
            <a:ext cx="965200" cy="939800"/>
            <a:chOff x="0" y="0"/>
            <a:chExt cx="12065000" cy="11747500"/>
          </a:xfrm>
        </p:grpSpPr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6CF756E2-59E0-4415-8BDF-8DD6B9292645}"/>
                </a:ext>
              </a:extLst>
            </p:cNvPr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" name="Freeform 52">
            <a:extLst>
              <a:ext uri="{FF2B5EF4-FFF2-40B4-BE49-F238E27FC236}">
                <a16:creationId xmlns:a16="http://schemas.microsoft.com/office/drawing/2014/main" id="{BDDDE216-841D-4A79-AD03-BEAC3D2ED8B7}"/>
              </a:ext>
            </a:extLst>
          </p:cNvPr>
          <p:cNvSpPr/>
          <p:nvPr/>
        </p:nvSpPr>
        <p:spPr>
          <a:xfrm>
            <a:off x="723901" y="3415194"/>
            <a:ext cx="609596" cy="565262"/>
          </a:xfrm>
          <a:custGeom>
            <a:avLst/>
            <a:gdLst/>
            <a:ahLst/>
            <a:cxnLst/>
            <a:rect l="l" t="t" r="r" b="b"/>
            <a:pathLst>
              <a:path w="609596" h="565262">
                <a:moveTo>
                  <a:pt x="0" y="0"/>
                </a:moveTo>
                <a:lnTo>
                  <a:pt x="609597" y="0"/>
                </a:lnTo>
                <a:lnTo>
                  <a:pt x="609597" y="565262"/>
                </a:lnTo>
                <a:lnTo>
                  <a:pt x="0" y="565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95FDE5B-EE12-4A13-84E4-660BF7D2CFD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27" name="Group 27"/>
          <p:cNvGrpSpPr/>
          <p:nvPr/>
        </p:nvGrpSpPr>
        <p:grpSpPr>
          <a:xfrm>
            <a:off x="228600" y="194120"/>
            <a:ext cx="17830800" cy="1520380"/>
            <a:chOff x="0" y="0"/>
            <a:chExt cx="5959623" cy="1059906"/>
          </a:xfrm>
          <a:solidFill>
            <a:schemeClr val="bg1"/>
          </a:solidFill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59623" cy="1059906"/>
            </a:xfrm>
            <a:custGeom>
              <a:avLst/>
              <a:gdLst/>
              <a:ahLst/>
              <a:cxnLst/>
              <a:rect l="l" t="t" r="r" b="b"/>
              <a:pathLst>
                <a:path w="5959623" h="1059906">
                  <a:moveTo>
                    <a:pt x="5835163" y="1059906"/>
                  </a:moveTo>
                  <a:lnTo>
                    <a:pt x="124460" y="1059906"/>
                  </a:lnTo>
                  <a:cubicBezTo>
                    <a:pt x="55880" y="1059906"/>
                    <a:pt x="0" y="1004026"/>
                    <a:pt x="0" y="9354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35163" y="0"/>
                  </a:lnTo>
                  <a:cubicBezTo>
                    <a:pt x="5903743" y="0"/>
                    <a:pt x="5959623" y="55880"/>
                    <a:pt x="5959623" y="124460"/>
                  </a:cubicBezTo>
                  <a:lnTo>
                    <a:pt x="5959623" y="935446"/>
                  </a:lnTo>
                  <a:cubicBezTo>
                    <a:pt x="5959623" y="1004026"/>
                    <a:pt x="5903743" y="1059906"/>
                    <a:pt x="5835163" y="1059906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9C6366-0521-4D1C-A1FD-38DDDB98054E}"/>
              </a:ext>
            </a:extLst>
          </p:cNvPr>
          <p:cNvSpPr txBox="1"/>
          <p:nvPr/>
        </p:nvSpPr>
        <p:spPr>
          <a:xfrm>
            <a:off x="1024123" y="433707"/>
            <a:ext cx="16820965" cy="800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ПОРЯДОК РАЗРАБОТКИ ПРОГРАММ МИКРОКВАЛИФИКАЦИЙ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8FF7175-02E5-454E-98F8-65E1CF92817A}"/>
              </a:ext>
            </a:extLst>
          </p:cNvPr>
          <p:cNvGrpSpPr/>
          <p:nvPr/>
        </p:nvGrpSpPr>
        <p:grpSpPr>
          <a:xfrm>
            <a:off x="247650" y="2071984"/>
            <a:ext cx="17830800" cy="7710525"/>
            <a:chOff x="247650" y="2447950"/>
            <a:chExt cx="17830800" cy="7334559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FF3B8DC0-6A0D-4FAC-BFB0-66007C1A8994}"/>
                </a:ext>
              </a:extLst>
            </p:cNvPr>
            <p:cNvSpPr/>
            <p:nvPr/>
          </p:nvSpPr>
          <p:spPr>
            <a:xfrm>
              <a:off x="247650" y="2447950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289B27A-A964-4DB6-8150-7802FD862FFE}"/>
                </a:ext>
              </a:extLst>
            </p:cNvPr>
            <p:cNvSpPr/>
            <p:nvPr/>
          </p:nvSpPr>
          <p:spPr>
            <a:xfrm>
              <a:off x="6267450" y="2447950"/>
              <a:ext cx="5791200" cy="3429000"/>
            </a:xfrm>
            <a:prstGeom prst="rect">
              <a:avLst/>
            </a:prstGeom>
            <a:noFill/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D8B20A73-3EEB-4D8F-AD5A-C49CE963AE03}"/>
                </a:ext>
              </a:extLst>
            </p:cNvPr>
            <p:cNvSpPr/>
            <p:nvPr/>
          </p:nvSpPr>
          <p:spPr>
            <a:xfrm>
              <a:off x="12287250" y="2447950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23FEA95-5936-4F67-8915-AA738BB83017}"/>
                </a:ext>
              </a:extLst>
            </p:cNvPr>
            <p:cNvSpPr/>
            <p:nvPr/>
          </p:nvSpPr>
          <p:spPr>
            <a:xfrm>
              <a:off x="3371850" y="6353509"/>
              <a:ext cx="5791200" cy="3429000"/>
            </a:xfrm>
            <a:prstGeom prst="rect">
              <a:avLst/>
            </a:prstGeom>
            <a:noFill/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0B6F0884-627B-46F9-9A47-8470474BF8FD}"/>
                </a:ext>
              </a:extLst>
            </p:cNvPr>
            <p:cNvSpPr/>
            <p:nvPr/>
          </p:nvSpPr>
          <p:spPr>
            <a:xfrm>
              <a:off x="9429750" y="6353509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45E36FC-47F9-47F8-8134-E156E4DD8D4A}"/>
              </a:ext>
            </a:extLst>
          </p:cNvPr>
          <p:cNvSpPr txBox="1"/>
          <p:nvPr/>
        </p:nvSpPr>
        <p:spPr>
          <a:xfrm>
            <a:off x="466724" y="2135430"/>
            <a:ext cx="557212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Структура программы микроквалификации: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1) Наименование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2) Цель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3) Присваиваемая 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микроквалификация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4) Содержание (учебно-тематический план)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5) 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Трудоемоксть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6) Стратегия и методы преподавания и обучения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7) Система оценивания и КИМ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A5277A-B66E-48E1-9AC4-1F32D3DBC0F2}"/>
              </a:ext>
            </a:extLst>
          </p:cNvPr>
          <p:cNvSpPr txBox="1"/>
          <p:nvPr/>
        </p:nvSpPr>
        <p:spPr>
          <a:xfrm>
            <a:off x="6534150" y="3058759"/>
            <a:ext cx="5257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Программы микроквалификаций могут быть автономной (самостоятельной, отдельно разработанной) или выступать учебной единицей ОП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D06DF9-0D58-4AD6-98DB-467F19018418}"/>
              </a:ext>
            </a:extLst>
          </p:cNvPr>
          <p:cNvSpPr txBox="1"/>
          <p:nvPr/>
        </p:nvSpPr>
        <p:spPr>
          <a:xfrm>
            <a:off x="12596812" y="3212647"/>
            <a:ext cx="52482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микроквалификаций могут включать одну или несколько дисциплин (курсов, модулей).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Все зависит от трудоемкости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1A78DB-A54F-4063-AF78-511778F6FAFB}"/>
              </a:ext>
            </a:extLst>
          </p:cNvPr>
          <p:cNvSpPr txBox="1"/>
          <p:nvPr/>
        </p:nvSpPr>
        <p:spPr>
          <a:xfrm>
            <a:off x="3600450" y="7627933"/>
            <a:ext cx="533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Минимальное количество академических кредитов - 1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8F2FF1-0229-493D-9B82-D5EC4027A71C}"/>
              </a:ext>
            </a:extLst>
          </p:cNvPr>
          <p:cNvSpPr txBox="1"/>
          <p:nvPr/>
        </p:nvSpPr>
        <p:spPr>
          <a:xfrm>
            <a:off x="9705975" y="6817416"/>
            <a:ext cx="5238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 микроквалификации проходят внутреннюю и внешнюю (работодателями) экспертизу.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микроквалификации встраиваются в систему внутреннего обеспечения качества.</a:t>
            </a:r>
          </a:p>
          <a:p>
            <a:pPr lvl="0"/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28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5"/>
          <p:cNvGrpSpPr/>
          <p:nvPr/>
        </p:nvGrpSpPr>
        <p:grpSpPr>
          <a:xfrm>
            <a:off x="533399" y="1352688"/>
            <a:ext cx="4114801" cy="1402807"/>
            <a:chOff x="0" y="0"/>
            <a:chExt cx="2214631" cy="660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14631" cy="660400"/>
            </a:xfrm>
            <a:custGeom>
              <a:avLst/>
              <a:gdLst/>
              <a:ahLst/>
              <a:cxnLst/>
              <a:rect l="l" t="t" r="r" b="b"/>
              <a:pathLst>
                <a:path w="2214631" h="660400">
                  <a:moveTo>
                    <a:pt x="209017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90171" y="0"/>
                  </a:lnTo>
                  <a:cubicBezTo>
                    <a:pt x="2158751" y="0"/>
                    <a:pt x="2214631" y="55880"/>
                    <a:pt x="2214631" y="124460"/>
                  </a:cubicBezTo>
                  <a:lnTo>
                    <a:pt x="2214631" y="535940"/>
                  </a:lnTo>
                  <a:cubicBezTo>
                    <a:pt x="2214631" y="604520"/>
                    <a:pt x="2158751" y="660400"/>
                    <a:pt x="2090171" y="66040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8E6779F-E556-4C98-9BD9-C291D8703987}"/>
              </a:ext>
            </a:extLst>
          </p:cNvPr>
          <p:cNvSpPr txBox="1"/>
          <p:nvPr/>
        </p:nvSpPr>
        <p:spPr>
          <a:xfrm>
            <a:off x="533399" y="20171"/>
            <a:ext cx="17145001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ПОРЯДОК РЕАЛИЗАЦИИ ПРОГРАММ МИКРОКВАЛИФИКАЦИЙ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498342" y="3350344"/>
            <a:ext cx="4149858" cy="1060609"/>
            <a:chOff x="0" y="0"/>
            <a:chExt cx="2719159" cy="7794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8342" y="5108577"/>
            <a:ext cx="4149858" cy="1060609"/>
            <a:chOff x="0" y="0"/>
            <a:chExt cx="2719159" cy="779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8342" y="6857438"/>
            <a:ext cx="4149858" cy="1060609"/>
            <a:chOff x="0" y="0"/>
            <a:chExt cx="2719159" cy="7794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60EB5F-DA84-4077-A577-02A814B3D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t="1575" r="2375" b="1668"/>
          <a:stretch/>
        </p:blipFill>
        <p:spPr>
          <a:xfrm>
            <a:off x="498342" y="3196735"/>
            <a:ext cx="977404" cy="1470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A221C7C-31D4-45B3-8291-16688FF50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1727" r="1954" b="1796"/>
          <a:stretch/>
        </p:blipFill>
        <p:spPr>
          <a:xfrm>
            <a:off x="482131" y="4918919"/>
            <a:ext cx="977674" cy="1439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AE0352C-3E78-452F-AC18-EA0999B8D9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t="1690" r="2511" b="1847"/>
          <a:stretch/>
        </p:blipFill>
        <p:spPr>
          <a:xfrm>
            <a:off x="482131" y="6670736"/>
            <a:ext cx="993614" cy="1434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8" name="Group 16">
            <a:extLst>
              <a:ext uri="{FF2B5EF4-FFF2-40B4-BE49-F238E27FC236}">
                <a16:creationId xmlns:a16="http://schemas.microsoft.com/office/drawing/2014/main" id="{DAC874D2-A663-4DBC-82F7-32B532BF5CC0}"/>
              </a:ext>
            </a:extLst>
          </p:cNvPr>
          <p:cNvGrpSpPr/>
          <p:nvPr/>
        </p:nvGrpSpPr>
        <p:grpSpPr>
          <a:xfrm>
            <a:off x="498342" y="8596825"/>
            <a:ext cx="4149858" cy="1060609"/>
            <a:chOff x="0" y="0"/>
            <a:chExt cx="2719159" cy="779444"/>
          </a:xfrm>
        </p:grpSpPr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BD3B5BB0-CB8E-4D74-AA1C-84BC438FF78E}"/>
                </a:ext>
              </a:extLst>
            </p:cNvPr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A3F9662-8F16-462D-A544-D70B1743E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t="4742" r="8106" b="4577"/>
          <a:stretch/>
        </p:blipFill>
        <p:spPr>
          <a:xfrm>
            <a:off x="482131" y="8409694"/>
            <a:ext cx="993614" cy="1434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2" name="TextBox 27">
            <a:extLst>
              <a:ext uri="{FF2B5EF4-FFF2-40B4-BE49-F238E27FC236}">
                <a16:creationId xmlns:a16="http://schemas.microsoft.com/office/drawing/2014/main" id="{5B49F2F0-5307-4FE0-9B17-CDDA2FADA129}"/>
              </a:ext>
            </a:extLst>
          </p:cNvPr>
          <p:cNvSpPr txBox="1"/>
          <p:nvPr/>
        </p:nvSpPr>
        <p:spPr>
          <a:xfrm>
            <a:off x="1254407" y="1571817"/>
            <a:ext cx="263772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микроквалификации ОВПО реализует: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835B565-1604-4DF2-966C-964BF795A6EF}"/>
              </a:ext>
            </a:extLst>
          </p:cNvPr>
          <p:cNvSpPr txBox="1"/>
          <p:nvPr/>
        </p:nvSpPr>
        <p:spPr>
          <a:xfrm>
            <a:off x="1576073" y="37073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0" dirty="0">
                <a:solidFill>
                  <a:srgbClr val="10253F"/>
                </a:solidFill>
                <a:latin typeface="Century Gothic" panose="020B0502020202020204" pitchFamily="34" charset="0"/>
              </a:rPr>
              <a:t>для своих обучающихся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E391AD-2B16-42A7-9405-69BCE4AC878D}"/>
              </a:ext>
            </a:extLst>
          </p:cNvPr>
          <p:cNvSpPr txBox="1"/>
          <p:nvPr/>
        </p:nvSpPr>
        <p:spPr>
          <a:xfrm>
            <a:off x="1645287" y="5210770"/>
            <a:ext cx="28333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0" dirty="0">
                <a:solidFill>
                  <a:srgbClr val="10253F"/>
                </a:solidFill>
                <a:latin typeface="Century Gothic" panose="020B0502020202020204" pitchFamily="34" charset="0"/>
              </a:rPr>
              <a:t>для обучающихся других организаций образования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D0D1902-8D61-4B59-AB9C-D309FAE2C7FD}"/>
              </a:ext>
            </a:extLst>
          </p:cNvPr>
          <p:cNvSpPr txBox="1"/>
          <p:nvPr/>
        </p:nvSpPr>
        <p:spPr>
          <a:xfrm>
            <a:off x="1576073" y="6913023"/>
            <a:ext cx="297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0" dirty="0">
                <a:solidFill>
                  <a:srgbClr val="10253F"/>
                </a:solidFill>
                <a:latin typeface="Century Gothic" panose="020B0502020202020204" pitchFamily="34" charset="0"/>
              </a:rPr>
              <a:t>для работников сторонних организаций (по договору)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96E754-6F79-483D-9338-82DA208949D9}"/>
              </a:ext>
            </a:extLst>
          </p:cNvPr>
          <p:cNvSpPr txBox="1"/>
          <p:nvPr/>
        </p:nvSpPr>
        <p:spPr>
          <a:xfrm>
            <a:off x="1631316" y="8950555"/>
            <a:ext cx="2847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0" dirty="0">
                <a:solidFill>
                  <a:srgbClr val="10253F"/>
                </a:solidFill>
                <a:latin typeface="Century Gothic" panose="020B0502020202020204" pitchFamily="34" charset="0"/>
              </a:rPr>
              <a:t>для вольнослушателей 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9AA0E3A-46A2-49AF-8FA1-30E7BA80C8FD}"/>
              </a:ext>
            </a:extLst>
          </p:cNvPr>
          <p:cNvGrpSpPr/>
          <p:nvPr/>
        </p:nvGrpSpPr>
        <p:grpSpPr>
          <a:xfrm>
            <a:off x="5029200" y="2247900"/>
            <a:ext cx="12918046" cy="7409534"/>
            <a:chOff x="247650" y="2447950"/>
            <a:chExt cx="17830800" cy="7334559"/>
          </a:xfrm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814129DC-BD29-4E2A-9E69-AB6511EEB64E}"/>
                </a:ext>
              </a:extLst>
            </p:cNvPr>
            <p:cNvSpPr/>
            <p:nvPr/>
          </p:nvSpPr>
          <p:spPr>
            <a:xfrm>
              <a:off x="247650" y="2447950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DBAA01F-AF51-4706-A0F1-881EE3599D63}"/>
                </a:ext>
              </a:extLst>
            </p:cNvPr>
            <p:cNvSpPr/>
            <p:nvPr/>
          </p:nvSpPr>
          <p:spPr>
            <a:xfrm>
              <a:off x="6267450" y="2447950"/>
              <a:ext cx="5791200" cy="3429000"/>
            </a:xfrm>
            <a:prstGeom prst="rect">
              <a:avLst/>
            </a:prstGeom>
            <a:noFill/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6345CFEA-EDED-4EDB-A5B4-4B5C449248AE}"/>
                </a:ext>
              </a:extLst>
            </p:cNvPr>
            <p:cNvSpPr/>
            <p:nvPr/>
          </p:nvSpPr>
          <p:spPr>
            <a:xfrm>
              <a:off x="12287250" y="2447950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353F08BF-AE0C-450D-9EA7-B2EFFEC12564}"/>
                </a:ext>
              </a:extLst>
            </p:cNvPr>
            <p:cNvSpPr/>
            <p:nvPr/>
          </p:nvSpPr>
          <p:spPr>
            <a:xfrm>
              <a:off x="3371850" y="6353509"/>
              <a:ext cx="5791200" cy="3429000"/>
            </a:xfrm>
            <a:prstGeom prst="rect">
              <a:avLst/>
            </a:prstGeom>
            <a:noFill/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641C0216-076F-4892-9789-40A6246B2D4D}"/>
                </a:ext>
              </a:extLst>
            </p:cNvPr>
            <p:cNvSpPr/>
            <p:nvPr/>
          </p:nvSpPr>
          <p:spPr>
            <a:xfrm>
              <a:off x="9429750" y="6353509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8B37324-59FA-43B5-884A-CF41BF599DAF}"/>
              </a:ext>
            </a:extLst>
          </p:cNvPr>
          <p:cNvSpPr txBox="1"/>
          <p:nvPr/>
        </p:nvSpPr>
        <p:spPr>
          <a:xfrm>
            <a:off x="5262108" y="2808651"/>
            <a:ext cx="3657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микроквалификаций могут быть включены в учебные планы ОП в качестве дополнительной образовательной программы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1E85126-945E-449D-8312-2C1E49E0391A}"/>
              </a:ext>
            </a:extLst>
          </p:cNvPr>
          <p:cNvSpPr txBox="1"/>
          <p:nvPr/>
        </p:nvSpPr>
        <p:spPr>
          <a:xfrm>
            <a:off x="9525000" y="2741355"/>
            <a:ext cx="38775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В зависимости от содержания возможно включение одной или нескольких программ микроквалификаций. При этом они могут составлять один или несколько модулей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4C40ACB-1EF4-4DF9-ABED-EF15CDAEE233}"/>
              </a:ext>
            </a:extLst>
          </p:cNvPr>
          <p:cNvSpPr txBox="1"/>
          <p:nvPr/>
        </p:nvSpPr>
        <p:spPr>
          <a:xfrm>
            <a:off x="13924352" y="2911152"/>
            <a:ext cx="39212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Обучение по программам микроквалификаций в ОВПО осуществляется в форме очного и(или) дистанционного обучения, онлайн-обучения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EE6B26-098C-406D-9A65-B2DA2CB1DFC1}"/>
              </a:ext>
            </a:extLst>
          </p:cNvPr>
          <p:cNvSpPr txBox="1"/>
          <p:nvPr/>
        </p:nvSpPr>
        <p:spPr>
          <a:xfrm>
            <a:off x="7525823" y="6612736"/>
            <a:ext cx="3962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Освоение программ микроквалификаций завершается итоговой аттестацией и успешно прошедшим ее обучающимся – присвоением микроквалификации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D0A203-E0BC-4643-B291-9D0039E31679}"/>
              </a:ext>
            </a:extLst>
          </p:cNvPr>
          <p:cNvSpPr txBox="1"/>
          <p:nvPr/>
        </p:nvSpPr>
        <p:spPr>
          <a:xfrm>
            <a:off x="11813077" y="6375204"/>
            <a:ext cx="38841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Итоговая оценка по программе микроквалификации, включенной в учебный план ОП, вносится в приложение, а компетенции – в общеевропейское приложение к диплому (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Diploma</a:t>
            </a: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Supplement</a:t>
            </a: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- диплома 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саплэмент</a:t>
            </a: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))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31C12F4-4DF5-49D2-B3B1-33B780590EE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25" name="Group 25"/>
          <p:cNvGrpSpPr/>
          <p:nvPr/>
        </p:nvGrpSpPr>
        <p:grpSpPr>
          <a:xfrm>
            <a:off x="261254" y="1352688"/>
            <a:ext cx="4428847" cy="1402807"/>
            <a:chOff x="0" y="0"/>
            <a:chExt cx="2214631" cy="660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14631" cy="660400"/>
            </a:xfrm>
            <a:custGeom>
              <a:avLst/>
              <a:gdLst/>
              <a:ahLst/>
              <a:cxnLst/>
              <a:rect l="l" t="t" r="r" b="b"/>
              <a:pathLst>
                <a:path w="2214631" h="660400">
                  <a:moveTo>
                    <a:pt x="209017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90171" y="0"/>
                  </a:lnTo>
                  <a:cubicBezTo>
                    <a:pt x="2158751" y="0"/>
                    <a:pt x="2214631" y="55880"/>
                    <a:pt x="2214631" y="124460"/>
                  </a:cubicBezTo>
                  <a:lnTo>
                    <a:pt x="2214631" y="535940"/>
                  </a:lnTo>
                  <a:cubicBezTo>
                    <a:pt x="2214631" y="604520"/>
                    <a:pt x="2158751" y="660400"/>
                    <a:pt x="2090171" y="66040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8E6779F-E556-4C98-9BD9-C291D8703987}"/>
              </a:ext>
            </a:extLst>
          </p:cNvPr>
          <p:cNvSpPr txBox="1"/>
          <p:nvPr/>
        </p:nvSpPr>
        <p:spPr>
          <a:xfrm>
            <a:off x="533399" y="20171"/>
            <a:ext cx="17145001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ПОРЯДОК ПРИЗНАНИЯ МИКРОКВАЛИФИКАЦИЙ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498342" y="3350344"/>
            <a:ext cx="4149858" cy="1532776"/>
            <a:chOff x="0" y="0"/>
            <a:chExt cx="2719159" cy="7794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8342" y="5599408"/>
            <a:ext cx="4149858" cy="1532776"/>
            <a:chOff x="0" y="0"/>
            <a:chExt cx="2719159" cy="779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2" name="TextBox 27">
            <a:extLst>
              <a:ext uri="{FF2B5EF4-FFF2-40B4-BE49-F238E27FC236}">
                <a16:creationId xmlns:a16="http://schemas.microsoft.com/office/drawing/2014/main" id="{5B49F2F0-5307-4FE0-9B17-CDDA2FADA129}"/>
              </a:ext>
            </a:extLst>
          </p:cNvPr>
          <p:cNvSpPr txBox="1"/>
          <p:nvPr/>
        </p:nvSpPr>
        <p:spPr>
          <a:xfrm>
            <a:off x="684977" y="1503746"/>
            <a:ext cx="3581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Признание результата(ов) обучения присвоенной микроквалификции проводятся в целях: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40DCE3-A052-4084-8A49-3EC5E8432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1146" r="2322" b="1324"/>
          <a:stretch/>
        </p:blipFill>
        <p:spPr>
          <a:xfrm>
            <a:off x="280112" y="3196728"/>
            <a:ext cx="1217920" cy="1858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AA5271-C85C-4E30-BDAB-4DAD503DC0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1461" r="2184" b="2201"/>
          <a:stretch/>
        </p:blipFill>
        <p:spPr>
          <a:xfrm>
            <a:off x="291695" y="5412596"/>
            <a:ext cx="1207686" cy="1827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601ACE5-70D9-4F79-ABF0-64C04D0D6FA0}"/>
              </a:ext>
            </a:extLst>
          </p:cNvPr>
          <p:cNvSpPr txBox="1"/>
          <p:nvPr/>
        </p:nvSpPr>
        <p:spPr>
          <a:xfrm>
            <a:off x="1663647" y="3516567"/>
            <a:ext cx="29182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srgbClr val="10253F"/>
                </a:solidFill>
                <a:latin typeface="Century Gothic" panose="020B0502020202020204" pitchFamily="34" charset="0"/>
              </a:rPr>
              <a:t>1) подтверждения компетенции для осуществления трудовой деятельности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B921E4-5FBB-4232-A121-6A258973FCE5}"/>
              </a:ext>
            </a:extLst>
          </p:cNvPr>
          <p:cNvSpPr txBox="1"/>
          <p:nvPr/>
        </p:nvSpPr>
        <p:spPr>
          <a:xfrm>
            <a:off x="1738112" y="5768000"/>
            <a:ext cx="2655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srgbClr val="10253F"/>
                </a:solidFill>
                <a:latin typeface="Century Gothic" panose="020B0502020202020204" pitchFamily="34" charset="0"/>
              </a:rPr>
              <a:t>2) перезачета кредитов для академических целей (обучения)</a:t>
            </a:r>
          </a:p>
        </p:txBody>
      </p:sp>
      <p:graphicFrame>
        <p:nvGraphicFramePr>
          <p:cNvPr id="55" name="Схема 54">
            <a:extLst>
              <a:ext uri="{FF2B5EF4-FFF2-40B4-BE49-F238E27FC236}">
                <a16:creationId xmlns:a16="http://schemas.microsoft.com/office/drawing/2014/main" id="{33614201-621C-4847-AEB3-EC1C2BDBDC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782960"/>
              </p:ext>
            </p:extLst>
          </p:nvPr>
        </p:nvGraphicFramePr>
        <p:xfrm>
          <a:off x="322014" y="7477513"/>
          <a:ext cx="4368088" cy="2679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7" name="AutoShape 2">
            <a:extLst>
              <a:ext uri="{FF2B5EF4-FFF2-40B4-BE49-F238E27FC236}">
                <a16:creationId xmlns:a16="http://schemas.microsoft.com/office/drawing/2014/main" id="{1612CAB4-8EC4-4289-9E82-D7E3156D1768}"/>
              </a:ext>
            </a:extLst>
          </p:cNvPr>
          <p:cNvSpPr/>
          <p:nvPr/>
        </p:nvSpPr>
        <p:spPr>
          <a:xfrm>
            <a:off x="5486400" y="2703301"/>
            <a:ext cx="12540346" cy="52193"/>
          </a:xfrm>
          <a:prstGeom prst="line">
            <a:avLst/>
          </a:prstGeom>
          <a:ln w="857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grpSp>
        <p:nvGrpSpPr>
          <p:cNvPr id="59" name="Group 8">
            <a:extLst>
              <a:ext uri="{FF2B5EF4-FFF2-40B4-BE49-F238E27FC236}">
                <a16:creationId xmlns:a16="http://schemas.microsoft.com/office/drawing/2014/main" id="{41509FDA-F70F-493D-BB1F-4E43F73DB4C9}"/>
              </a:ext>
            </a:extLst>
          </p:cNvPr>
          <p:cNvGrpSpPr/>
          <p:nvPr/>
        </p:nvGrpSpPr>
        <p:grpSpPr>
          <a:xfrm>
            <a:off x="7837392" y="2619964"/>
            <a:ext cx="223603" cy="223603"/>
            <a:chOff x="0" y="0"/>
            <a:chExt cx="6350000" cy="6350000"/>
          </a:xfrm>
        </p:grpSpPr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98470431-94C7-4CA3-9C87-C4049736068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9" name="TextBox 19">
            <a:extLst>
              <a:ext uri="{FF2B5EF4-FFF2-40B4-BE49-F238E27FC236}">
                <a16:creationId xmlns:a16="http://schemas.microsoft.com/office/drawing/2014/main" id="{A6DA9958-D6C0-4423-9001-272BAA58E78F}"/>
              </a:ext>
            </a:extLst>
          </p:cNvPr>
          <p:cNvSpPr txBox="1"/>
          <p:nvPr/>
        </p:nvSpPr>
        <p:spPr>
          <a:xfrm>
            <a:off x="7855074" y="3331141"/>
            <a:ext cx="461796" cy="231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grpSp>
        <p:nvGrpSpPr>
          <p:cNvPr id="71" name="Group 26">
            <a:extLst>
              <a:ext uri="{FF2B5EF4-FFF2-40B4-BE49-F238E27FC236}">
                <a16:creationId xmlns:a16="http://schemas.microsoft.com/office/drawing/2014/main" id="{7C715B01-5223-4C87-B819-543BBE345088}"/>
              </a:ext>
            </a:extLst>
          </p:cNvPr>
          <p:cNvGrpSpPr/>
          <p:nvPr/>
        </p:nvGrpSpPr>
        <p:grpSpPr>
          <a:xfrm>
            <a:off x="11783543" y="2619964"/>
            <a:ext cx="223603" cy="223603"/>
            <a:chOff x="0" y="0"/>
            <a:chExt cx="6350000" cy="6350000"/>
          </a:xfrm>
        </p:grpSpPr>
        <p:sp>
          <p:nvSpPr>
            <p:cNvPr id="73" name="Freeform 27">
              <a:extLst>
                <a:ext uri="{FF2B5EF4-FFF2-40B4-BE49-F238E27FC236}">
                  <a16:creationId xmlns:a16="http://schemas.microsoft.com/office/drawing/2014/main" id="{FF00EEAA-4497-4F27-874B-30B089412F2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5" name="TextBox 29">
            <a:extLst>
              <a:ext uri="{FF2B5EF4-FFF2-40B4-BE49-F238E27FC236}">
                <a16:creationId xmlns:a16="http://schemas.microsoft.com/office/drawing/2014/main" id="{BAF6FF09-B2BE-47C6-9873-83F9F8213C56}"/>
              </a:ext>
            </a:extLst>
          </p:cNvPr>
          <p:cNvSpPr txBox="1"/>
          <p:nvPr/>
        </p:nvSpPr>
        <p:spPr>
          <a:xfrm>
            <a:off x="11783543" y="3297869"/>
            <a:ext cx="563311" cy="348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grpSp>
        <p:nvGrpSpPr>
          <p:cNvPr id="77" name="Group 36">
            <a:extLst>
              <a:ext uri="{FF2B5EF4-FFF2-40B4-BE49-F238E27FC236}">
                <a16:creationId xmlns:a16="http://schemas.microsoft.com/office/drawing/2014/main" id="{340B4158-7E4C-4C9F-AAF7-742594B65B78}"/>
              </a:ext>
            </a:extLst>
          </p:cNvPr>
          <p:cNvGrpSpPr/>
          <p:nvPr/>
        </p:nvGrpSpPr>
        <p:grpSpPr>
          <a:xfrm>
            <a:off x="15604802" y="2619964"/>
            <a:ext cx="223603" cy="223603"/>
            <a:chOff x="0" y="0"/>
            <a:chExt cx="6350000" cy="6350000"/>
          </a:xfrm>
        </p:grpSpPr>
        <p:sp>
          <p:nvSpPr>
            <p:cNvPr id="78" name="Freeform 37">
              <a:extLst>
                <a:ext uri="{FF2B5EF4-FFF2-40B4-BE49-F238E27FC236}">
                  <a16:creationId xmlns:a16="http://schemas.microsoft.com/office/drawing/2014/main" id="{DD2A2511-F135-4DE6-9624-4A15ED4BA79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9" name="TextBox 39">
            <a:extLst>
              <a:ext uri="{FF2B5EF4-FFF2-40B4-BE49-F238E27FC236}">
                <a16:creationId xmlns:a16="http://schemas.microsoft.com/office/drawing/2014/main" id="{7C9FF37A-5AA4-4764-B429-566E564C44DB}"/>
              </a:ext>
            </a:extLst>
          </p:cNvPr>
          <p:cNvSpPr txBox="1"/>
          <p:nvPr/>
        </p:nvSpPr>
        <p:spPr>
          <a:xfrm>
            <a:off x="15573963" y="3331141"/>
            <a:ext cx="743907" cy="348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A8678AA-41E9-4929-AB92-C2A34AC1E2CC}"/>
              </a:ext>
            </a:extLst>
          </p:cNvPr>
          <p:cNvSpPr txBox="1"/>
          <p:nvPr/>
        </p:nvSpPr>
        <p:spPr>
          <a:xfrm>
            <a:off x="6437399" y="3787404"/>
            <a:ext cx="325107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заявление о признании результатов обучения программы микроквалификации в произвольной форме на имя председателя Комиссии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81220F-57FC-497D-B0DF-7B6BDDAD6BCF}"/>
              </a:ext>
            </a:extLst>
          </p:cNvPr>
          <p:cNvSpPr txBox="1"/>
          <p:nvPr/>
        </p:nvSpPr>
        <p:spPr>
          <a:xfrm>
            <a:off x="10933199" y="3796703"/>
            <a:ext cx="20465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копию удостоверения личности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14F4839-7B26-4FFB-97F9-C450B90BD72B}"/>
              </a:ext>
            </a:extLst>
          </p:cNvPr>
          <p:cNvSpPr txBox="1"/>
          <p:nvPr/>
        </p:nvSpPr>
        <p:spPr>
          <a:xfrm>
            <a:off x="14446613" y="3757575"/>
            <a:ext cx="25399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документ, подтверждающий результат(ы) обучения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77DC1B2-0B8E-472B-8A95-A52B0BAABC0F}"/>
              </a:ext>
            </a:extLst>
          </p:cNvPr>
          <p:cNvSpPr txBox="1"/>
          <p:nvPr/>
        </p:nvSpPr>
        <p:spPr>
          <a:xfrm>
            <a:off x="6437399" y="1274080"/>
            <a:ext cx="101525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Для признания результата(</a:t>
            </a:r>
            <a:r>
              <a:rPr lang="ru-RU" sz="20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ов</a:t>
            </a:r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) обучения программы микроквалификации претендент предоставляет на рассмотрение Комиссии следующие документы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14129DC-BD29-4E2A-9E69-AB6511EEB64E}"/>
              </a:ext>
            </a:extLst>
          </p:cNvPr>
          <p:cNvSpPr/>
          <p:nvPr/>
        </p:nvSpPr>
        <p:spPr>
          <a:xfrm>
            <a:off x="5589712" y="5281107"/>
            <a:ext cx="3851894" cy="2215627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7DBAA01F-AF51-4706-A0F1-881EE3599D63}"/>
              </a:ext>
            </a:extLst>
          </p:cNvPr>
          <p:cNvSpPr/>
          <p:nvPr/>
        </p:nvSpPr>
        <p:spPr>
          <a:xfrm>
            <a:off x="9633481" y="5281107"/>
            <a:ext cx="4779733" cy="2215627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345CFEA-EDED-4EDB-A5B4-4B5C449248AE}"/>
              </a:ext>
            </a:extLst>
          </p:cNvPr>
          <p:cNvSpPr/>
          <p:nvPr/>
        </p:nvSpPr>
        <p:spPr>
          <a:xfrm>
            <a:off x="14578280" y="5281107"/>
            <a:ext cx="3448466" cy="2215627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53F08BF-AE0C-450D-9EA7-B2EFFEC12564}"/>
              </a:ext>
            </a:extLst>
          </p:cNvPr>
          <p:cNvSpPr/>
          <p:nvPr/>
        </p:nvSpPr>
        <p:spPr>
          <a:xfrm>
            <a:off x="5589712" y="7780077"/>
            <a:ext cx="3851894" cy="2215627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41C0216-076F-4892-9789-40A6246B2D4D}"/>
              </a:ext>
            </a:extLst>
          </p:cNvPr>
          <p:cNvSpPr/>
          <p:nvPr/>
        </p:nvSpPr>
        <p:spPr>
          <a:xfrm>
            <a:off x="9657544" y="7786093"/>
            <a:ext cx="4755670" cy="2215627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8B37324-59FA-43B5-884A-CF41BF599DAF}"/>
              </a:ext>
            </a:extLst>
          </p:cNvPr>
          <p:cNvSpPr txBox="1"/>
          <p:nvPr/>
        </p:nvSpPr>
        <p:spPr>
          <a:xfrm>
            <a:off x="5665912" y="5428318"/>
            <a:ext cx="3665800" cy="1970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Для признания результата(ов) обучения программ микроквалификаций за исходную трудоемкость одного казахстанского академического кредита принимается 30 академических часов.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DDFE665-0B66-4171-92E4-93EC67CA70D0}"/>
              </a:ext>
            </a:extLst>
          </p:cNvPr>
          <p:cNvSpPr txBox="1"/>
          <p:nvPr/>
        </p:nvSpPr>
        <p:spPr>
          <a:xfrm>
            <a:off x="9743376" y="5343972"/>
            <a:ext cx="4490459" cy="2237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ОВПО также признают результаты обучения программ микроквалификаций, освоенных обучающимися в других организациях образования, на платформах, признанных МООК, в том числе курсов </a:t>
            </a:r>
            <a:r>
              <a:rPr lang="ru-RU" sz="16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Cousera</a:t>
            </a:r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, </a:t>
            </a:r>
            <a:r>
              <a:rPr lang="ru-RU" sz="16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eDX</a:t>
            </a:r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, </a:t>
            </a:r>
            <a:r>
              <a:rPr lang="ru-RU" sz="16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Стенфорд</a:t>
            </a:r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-онлайн и иных официально признанных провайдеров.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BF40A5B-0E68-456C-A056-57DD47F3B666}"/>
              </a:ext>
            </a:extLst>
          </p:cNvPr>
          <p:cNvSpPr txBox="1"/>
          <p:nvPr/>
        </p:nvSpPr>
        <p:spPr>
          <a:xfrm>
            <a:off x="14712057" y="5368025"/>
            <a:ext cx="33146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Признание результатов обучения курсов микроквалификаций осуществляется на основе сертификата путем соотнесения их объема с казахстанскими академическими кредитами.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877DEB7-63AE-4D1A-A4A8-083528FD8A95}"/>
              </a:ext>
            </a:extLst>
          </p:cNvPr>
          <p:cNvSpPr txBox="1"/>
          <p:nvPr/>
        </p:nvSpPr>
        <p:spPr>
          <a:xfrm>
            <a:off x="5638800" y="7873349"/>
            <a:ext cx="362821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В случае совпадения результатов обучения курсов с результатами обучения учебной дисциплины или модуля образовательной программы ОВПО, осуществляется их </a:t>
            </a:r>
            <a:r>
              <a:rPr lang="ru-RU" sz="16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перезачет</a:t>
            </a:r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 и заносится в транскрипт обучающегося. 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9088FA9D-9500-4D10-A0F4-DA19CF9B84C1}"/>
              </a:ext>
            </a:extLst>
          </p:cNvPr>
          <p:cNvSpPr/>
          <p:nvPr/>
        </p:nvSpPr>
        <p:spPr>
          <a:xfrm>
            <a:off x="14578280" y="7780076"/>
            <a:ext cx="3448466" cy="2215628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238AB1-062C-44A2-BC5C-9B70D8A1497A}"/>
              </a:ext>
            </a:extLst>
          </p:cNvPr>
          <p:cNvSpPr txBox="1"/>
          <p:nvPr/>
        </p:nvSpPr>
        <p:spPr>
          <a:xfrm>
            <a:off x="9757906" y="8237059"/>
            <a:ext cx="4498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Признание результата(ов) обучения программ микроквалификаций осуществляется Комиссией по признанию результатов неформального образования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607FDA4-F5DE-410C-BBF7-831F6C6A1CE0}"/>
              </a:ext>
            </a:extLst>
          </p:cNvPr>
          <p:cNvSpPr txBox="1"/>
          <p:nvPr/>
        </p:nvSpPr>
        <p:spPr>
          <a:xfrm>
            <a:off x="14711054" y="7944671"/>
            <a:ext cx="31197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Комиссия принимает решение о признании результатов обучения программы микроквалификации, либо об отказе</a:t>
            </a:r>
          </a:p>
        </p:txBody>
      </p:sp>
    </p:spTree>
    <p:extLst>
      <p:ext uri="{BB962C8B-B14F-4D97-AF65-F5344CB8AC3E}">
        <p14:creationId xmlns:p14="http://schemas.microsoft.com/office/powerpoint/2010/main" val="1297033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93A684D-4230-46F1-9D48-22368645D8E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27" name="Group 27"/>
          <p:cNvGrpSpPr/>
          <p:nvPr/>
        </p:nvGrpSpPr>
        <p:grpSpPr>
          <a:xfrm>
            <a:off x="228600" y="194120"/>
            <a:ext cx="17830800" cy="2484266"/>
            <a:chOff x="0" y="0"/>
            <a:chExt cx="5959623" cy="1059906"/>
          </a:xfrm>
          <a:solidFill>
            <a:schemeClr val="bg1"/>
          </a:solidFill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59623" cy="1059906"/>
            </a:xfrm>
            <a:custGeom>
              <a:avLst/>
              <a:gdLst/>
              <a:ahLst/>
              <a:cxnLst/>
              <a:rect l="l" t="t" r="r" b="b"/>
              <a:pathLst>
                <a:path w="5959623" h="1059906">
                  <a:moveTo>
                    <a:pt x="5835163" y="1059906"/>
                  </a:moveTo>
                  <a:lnTo>
                    <a:pt x="124460" y="1059906"/>
                  </a:lnTo>
                  <a:cubicBezTo>
                    <a:pt x="55880" y="1059906"/>
                    <a:pt x="0" y="1004026"/>
                    <a:pt x="0" y="9354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35163" y="0"/>
                  </a:lnTo>
                  <a:cubicBezTo>
                    <a:pt x="5903743" y="0"/>
                    <a:pt x="5959623" y="55880"/>
                    <a:pt x="5959623" y="124460"/>
                  </a:cubicBezTo>
                  <a:lnTo>
                    <a:pt x="5959623" y="935446"/>
                  </a:lnTo>
                  <a:cubicBezTo>
                    <a:pt x="5959623" y="1004026"/>
                    <a:pt x="5903743" y="1059906"/>
                    <a:pt x="5835163" y="1059906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9C6366-0521-4D1C-A1FD-38DDDB98054E}"/>
              </a:ext>
            </a:extLst>
          </p:cNvPr>
          <p:cNvSpPr txBox="1"/>
          <p:nvPr/>
        </p:nvSpPr>
        <p:spPr>
          <a:xfrm>
            <a:off x="1024123" y="433707"/>
            <a:ext cx="15959889" cy="169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ЦИФРОВЫЕ РЕШЕНИЯ В РЕАЛИЗАЦИИ ПРОГРАММ МИКРОКВАЛИФИКАЦИЙ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F3B8DC0-6A0D-4FAC-BFB0-66007C1A8994}"/>
              </a:ext>
            </a:extLst>
          </p:cNvPr>
          <p:cNvSpPr/>
          <p:nvPr/>
        </p:nvSpPr>
        <p:spPr>
          <a:xfrm>
            <a:off x="228600" y="2933700"/>
            <a:ext cx="5807746" cy="3307286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DFEE9F8-E1A2-4EE9-9CAB-6EF67472A0E4}"/>
              </a:ext>
            </a:extLst>
          </p:cNvPr>
          <p:cNvSpPr/>
          <p:nvPr/>
        </p:nvSpPr>
        <p:spPr>
          <a:xfrm>
            <a:off x="6240127" y="2933700"/>
            <a:ext cx="5807746" cy="3307286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8B4010E-DE3E-41B3-B711-CA832FF6FA02}"/>
              </a:ext>
            </a:extLst>
          </p:cNvPr>
          <p:cNvSpPr/>
          <p:nvPr/>
        </p:nvSpPr>
        <p:spPr>
          <a:xfrm>
            <a:off x="12251654" y="2933700"/>
            <a:ext cx="5807746" cy="3307286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B0E5985-3DBE-43D5-B49A-268A66841549}"/>
              </a:ext>
            </a:extLst>
          </p:cNvPr>
          <p:cNvSpPr/>
          <p:nvPr/>
        </p:nvSpPr>
        <p:spPr>
          <a:xfrm>
            <a:off x="228600" y="6556994"/>
            <a:ext cx="5807746" cy="3307286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08798A3-DF06-4B8B-861E-5392A3E80CE9}"/>
              </a:ext>
            </a:extLst>
          </p:cNvPr>
          <p:cNvSpPr/>
          <p:nvPr/>
        </p:nvSpPr>
        <p:spPr>
          <a:xfrm>
            <a:off x="6240127" y="6556994"/>
            <a:ext cx="5807746" cy="3307286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459FBD-7B24-4343-8E78-1A20BBD9B77F}"/>
              </a:ext>
            </a:extLst>
          </p:cNvPr>
          <p:cNvSpPr txBox="1"/>
          <p:nvPr/>
        </p:nvSpPr>
        <p:spPr>
          <a:xfrm>
            <a:off x="432380" y="3331196"/>
            <a:ext cx="54001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микроквалификаций, разработанные ОО в соответствии с Правилами, размещаются на сайте или портале ОО и должны быть внесены в Реестр микроквалификаций.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8B6EBF2-2697-412C-9686-A0489490D1C7}"/>
              </a:ext>
            </a:extLst>
          </p:cNvPr>
          <p:cNvSpPr/>
          <p:nvPr/>
        </p:nvSpPr>
        <p:spPr>
          <a:xfrm>
            <a:off x="12251654" y="6556994"/>
            <a:ext cx="5807746" cy="3307286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B7E1A3-E054-4E0D-ABB2-A802F8034D3E}"/>
              </a:ext>
            </a:extLst>
          </p:cNvPr>
          <p:cNvSpPr txBox="1"/>
          <p:nvPr/>
        </p:nvSpPr>
        <p:spPr>
          <a:xfrm>
            <a:off x="6409005" y="3556980"/>
            <a:ext cx="550207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Программа микроквалификаций может быть внесена в Реестр микроквалификаций при наличии положительной оценки внутренней и внешней экспертизы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0E2662-E856-43DB-B338-A8DB26AE9C59}"/>
              </a:ext>
            </a:extLst>
          </p:cNvPr>
          <p:cNvSpPr txBox="1"/>
          <p:nvPr/>
        </p:nvSpPr>
        <p:spPr>
          <a:xfrm>
            <a:off x="12484233" y="3500473"/>
            <a:ext cx="534258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Реестр микроквалификаций ведётся в информационной системе оператора, определенного уполномоченным органом в области образования.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E1CFCB-0A93-42A7-ABF8-2A9EE2CB7E83}"/>
              </a:ext>
            </a:extLst>
          </p:cNvPr>
          <p:cNvSpPr txBox="1"/>
          <p:nvPr/>
        </p:nvSpPr>
        <p:spPr>
          <a:xfrm>
            <a:off x="432380" y="6867166"/>
            <a:ext cx="528262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Оператор ведет учет сертификатов об освоении программ микроквалификаций с присвоением номера, сгенерированного в общей базе информационной системы оператора.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6DC678-FA64-4931-A814-C9EB047648DE}"/>
              </a:ext>
            </a:extLst>
          </p:cNvPr>
          <p:cNvSpPr txBox="1"/>
          <p:nvPr/>
        </p:nvSpPr>
        <p:spPr>
          <a:xfrm>
            <a:off x="6495140" y="7205720"/>
            <a:ext cx="532980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Реестр микроквалификаций находится в открытом доступе на единой онлайн платформе, интегрированной с программами микроквалификаций ОО.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F56168-933F-4E89-AF2F-66D2C2FFDC85}"/>
              </a:ext>
            </a:extLst>
          </p:cNvPr>
          <p:cNvSpPr txBox="1"/>
          <p:nvPr/>
        </p:nvSpPr>
        <p:spPr>
          <a:xfrm>
            <a:off x="12484233" y="6807759"/>
            <a:ext cx="533456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ОО на своем официальном сайте (образовательном портале) размещает полную информацию о предоставляемых </a:t>
            </a:r>
            <a:r>
              <a:rPr lang="ru-RU" sz="22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микроквалификациях</a:t>
            </a:r>
            <a:r>
              <a:rPr lang="ru-RU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: программы микроквалификаций, правила их получения, процедуру оценки, порядок признания.</a:t>
            </a:r>
          </a:p>
        </p:txBody>
      </p:sp>
    </p:spTree>
    <p:extLst>
      <p:ext uri="{BB962C8B-B14F-4D97-AF65-F5344CB8AC3E}">
        <p14:creationId xmlns:p14="http://schemas.microsoft.com/office/powerpoint/2010/main" val="2371862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81000" y="1338262"/>
            <a:ext cx="17376756" cy="8377237"/>
            <a:chOff x="0" y="0"/>
            <a:chExt cx="217209445" cy="94387691"/>
          </a:xfrm>
        </p:grpSpPr>
        <p:sp>
          <p:nvSpPr>
            <p:cNvPr id="9" name="Freeform 9"/>
            <p:cNvSpPr/>
            <p:nvPr/>
          </p:nvSpPr>
          <p:spPr>
            <a:xfrm>
              <a:off x="-12700" y="-12700"/>
              <a:ext cx="217234839" cy="94413090"/>
            </a:xfrm>
            <a:custGeom>
              <a:avLst/>
              <a:gdLst/>
              <a:ahLst/>
              <a:cxnLst/>
              <a:rect l="l" t="t" r="r" b="b"/>
              <a:pathLst>
                <a:path w="217234839" h="94413090">
                  <a:moveTo>
                    <a:pt x="216372504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93550761"/>
                  </a:lnTo>
                  <a:cubicBezTo>
                    <a:pt x="0" y="94023204"/>
                    <a:pt x="389890" y="94413090"/>
                    <a:pt x="862330" y="94413090"/>
                  </a:cubicBezTo>
                  <a:lnTo>
                    <a:pt x="216372504" y="94413090"/>
                  </a:lnTo>
                  <a:cubicBezTo>
                    <a:pt x="216844959" y="94413090"/>
                    <a:pt x="217234839" y="94023204"/>
                    <a:pt x="217234839" y="93550761"/>
                  </a:cubicBezTo>
                  <a:lnTo>
                    <a:pt x="217234839" y="862330"/>
                  </a:lnTo>
                  <a:cubicBezTo>
                    <a:pt x="217234839" y="389890"/>
                    <a:pt x="216844959" y="0"/>
                    <a:pt x="216372504" y="0"/>
                  </a:cubicBezTo>
                  <a:close/>
                  <a:moveTo>
                    <a:pt x="217044339" y="927100"/>
                  </a:moveTo>
                  <a:lnTo>
                    <a:pt x="217044339" y="93550761"/>
                  </a:lnTo>
                  <a:cubicBezTo>
                    <a:pt x="217044339" y="93917790"/>
                    <a:pt x="216739539" y="94222590"/>
                    <a:pt x="216372504" y="94222590"/>
                  </a:cubicBezTo>
                  <a:lnTo>
                    <a:pt x="862330" y="94222590"/>
                  </a:lnTo>
                  <a:cubicBezTo>
                    <a:pt x="495300" y="94222590"/>
                    <a:pt x="190500" y="93917790"/>
                    <a:pt x="190500" y="93550761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16372504" y="190500"/>
                  </a:lnTo>
                  <a:cubicBezTo>
                    <a:pt x="216739539" y="190500"/>
                    <a:pt x="217044339" y="495300"/>
                    <a:pt x="217044339" y="862330"/>
                  </a:cubicBezTo>
                  <a:lnTo>
                    <a:pt x="217044339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381000" y="5398132"/>
            <a:ext cx="17376756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4" name="AutoShape 14"/>
          <p:cNvSpPr/>
          <p:nvPr/>
        </p:nvSpPr>
        <p:spPr>
          <a:xfrm>
            <a:off x="382569" y="6824662"/>
            <a:ext cx="17376756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5" name="AutoShape 15"/>
          <p:cNvSpPr/>
          <p:nvPr/>
        </p:nvSpPr>
        <p:spPr>
          <a:xfrm rot="-5400000">
            <a:off x="454821" y="5526880"/>
            <a:ext cx="8386760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7" name="AutoShape 17"/>
          <p:cNvSpPr/>
          <p:nvPr/>
        </p:nvSpPr>
        <p:spPr>
          <a:xfrm rot="-5400000">
            <a:off x="5106656" y="5523245"/>
            <a:ext cx="8379490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8" name="AutoShape 18"/>
          <p:cNvSpPr/>
          <p:nvPr/>
        </p:nvSpPr>
        <p:spPr>
          <a:xfrm rot="-5400000">
            <a:off x="9598821" y="5526880"/>
            <a:ext cx="8386759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0" name="AutoShape 20"/>
          <p:cNvSpPr/>
          <p:nvPr/>
        </p:nvSpPr>
        <p:spPr>
          <a:xfrm>
            <a:off x="382569" y="2862262"/>
            <a:ext cx="17375187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2FEB18-B4AA-4EC9-AFEC-1FED84F8D33F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kk-KZ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МИКРОКВАЛИФИКАЦИИ – КАЗАХСТАНСКИЙ ОПЫТ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A93F515-3080-4BC6-8219-33D913E7E4B7}"/>
              </a:ext>
            </a:extLst>
          </p:cNvPr>
          <p:cNvSpPr/>
          <p:nvPr/>
        </p:nvSpPr>
        <p:spPr>
          <a:xfrm>
            <a:off x="810741" y="1912089"/>
            <a:ext cx="3406702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ASTANA IT UNIVERSITY</a:t>
            </a:r>
            <a:endParaRPr lang="ru-RU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6CFDE88-2433-44B3-B1D9-94002EBB340E}"/>
              </a:ext>
            </a:extLst>
          </p:cNvPr>
          <p:cNvSpPr/>
          <p:nvPr/>
        </p:nvSpPr>
        <p:spPr>
          <a:xfrm>
            <a:off x="5995606" y="1695466"/>
            <a:ext cx="2206053" cy="85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Торайғыров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F21390E-61E8-4F91-9477-68C01E5E3608}"/>
              </a:ext>
            </a:extLst>
          </p:cNvPr>
          <p:cNvSpPr/>
          <p:nvPr/>
        </p:nvSpPr>
        <p:spPr>
          <a:xfrm>
            <a:off x="9769821" y="1490662"/>
            <a:ext cx="3853758" cy="124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Атырауский университет</a:t>
            </a:r>
            <a:r>
              <a:rPr lang="en-US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им. Х.Досмухамедова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213D1EE-B630-4EC6-9E65-004922286CE4}"/>
              </a:ext>
            </a:extLst>
          </p:cNvPr>
          <p:cNvSpPr/>
          <p:nvPr/>
        </p:nvSpPr>
        <p:spPr>
          <a:xfrm>
            <a:off x="14458476" y="1491272"/>
            <a:ext cx="2901756" cy="124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Карагандинский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индустриальный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</a:t>
            </a:r>
            <a:endParaRPr lang="ru-RU" sz="2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81E80E-D4E8-4DDD-818D-068FECF164CB}"/>
              </a:ext>
            </a:extLst>
          </p:cNvPr>
          <p:cNvSpPr txBox="1"/>
          <p:nvPr/>
        </p:nvSpPr>
        <p:spPr>
          <a:xfrm>
            <a:off x="4766556" y="3035190"/>
            <a:ext cx="44114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32 ОП – </a:t>
            </a:r>
            <a:r>
              <a:rPr lang="kk-KZ" sz="1600" dirty="0">
                <a:latin typeface="Century Gothic" panose="020B0502020202020204" pitchFamily="34" charset="0"/>
              </a:rPr>
              <a:t>15 кредитов</a:t>
            </a:r>
          </a:p>
          <a:p>
            <a:pPr algn="just"/>
            <a:r>
              <a:rPr lang="kk-KZ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Например: 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Контролер в производстве черных и цветных металлов, специалист по неразрушающему контролю, Оператор станков ЧПУ,</a:t>
            </a:r>
          </a:p>
          <a:p>
            <a:pPr algn="just"/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Слесарь по модульному ремонту, Энергоаудир, Лаборант, Массажист и др.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BC5B79-62C0-491D-8B79-9CE4E455EAA0}"/>
              </a:ext>
            </a:extLst>
          </p:cNvPr>
          <p:cNvSpPr txBox="1"/>
          <p:nvPr/>
        </p:nvSpPr>
        <p:spPr>
          <a:xfrm>
            <a:off x="9493051" y="3052631"/>
            <a:ext cx="41807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11 ОП – </a:t>
            </a:r>
            <a:r>
              <a:rPr lang="kk-KZ" sz="1600" dirty="0">
                <a:latin typeface="Century Gothic" panose="020B0502020202020204" pitchFamily="34" charset="0"/>
              </a:rPr>
              <a:t>15-20 кредитов</a:t>
            </a:r>
          </a:p>
          <a:p>
            <a:pPr algn="just"/>
            <a:r>
              <a:rPr lang="kk-KZ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Например: 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Мобильный разработчик Технология програмирования, специалист по кибербезопасности, Операционные системы, Графический дизайн, Туристский агент, Экскурсовод, Правовые основыбизнеса и др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793EF3-FF0F-4D0A-BE29-296A57580DBC}"/>
              </a:ext>
            </a:extLst>
          </p:cNvPr>
          <p:cNvSpPr txBox="1"/>
          <p:nvPr/>
        </p:nvSpPr>
        <p:spPr>
          <a:xfrm>
            <a:off x="13945128" y="3059906"/>
            <a:ext cx="3741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14 ОП  - </a:t>
            </a:r>
            <a:r>
              <a:rPr lang="kk-KZ" sz="1600" dirty="0">
                <a:latin typeface="Century Gothic" panose="020B0502020202020204" pitchFamily="34" charset="0"/>
              </a:rPr>
              <a:t>1-5 кредитов</a:t>
            </a:r>
          </a:p>
          <a:p>
            <a:pPr algn="just"/>
            <a:r>
              <a:rPr lang="kk-KZ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Например: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Digital-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технолог, лаборант технического анализа, програмист на языке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Python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секретарь – референт и др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2FEF0C8-BD16-4BE7-97CE-93E955C238CA}"/>
              </a:ext>
            </a:extLst>
          </p:cNvPr>
          <p:cNvSpPr/>
          <p:nvPr/>
        </p:nvSpPr>
        <p:spPr>
          <a:xfrm>
            <a:off x="601490" y="3140856"/>
            <a:ext cx="396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10 ОП </a:t>
            </a:r>
          </a:p>
          <a:p>
            <a:pPr algn="just">
              <a:defRPr/>
            </a:pPr>
            <a:r>
              <a:rPr lang="ru-RU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Например: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Python Developer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Statistics Essentials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ML Specialist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iOS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Developer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Android Developer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Database Admin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Менеджер цифровой трансформации,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IT-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аналитик,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Front-End Developer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Back-End Developer  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0BEFF3-0B39-4B5D-B764-A809A9E3FCC2}"/>
              </a:ext>
            </a:extLst>
          </p:cNvPr>
          <p:cNvSpPr txBox="1"/>
          <p:nvPr/>
        </p:nvSpPr>
        <p:spPr>
          <a:xfrm>
            <a:off x="750304" y="5860233"/>
            <a:ext cx="3712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КазНИТУ им. Сатпаева</a:t>
            </a:r>
            <a:endParaRPr lang="ru-RU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230951-51CE-4ED7-956B-506BD7DB81D1}"/>
              </a:ext>
            </a:extLst>
          </p:cNvPr>
          <p:cNvSpPr txBox="1"/>
          <p:nvPr/>
        </p:nvSpPr>
        <p:spPr>
          <a:xfrm>
            <a:off x="5567107" y="5832979"/>
            <a:ext cx="281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КазНПУ им. Абая</a:t>
            </a:r>
            <a:endParaRPr lang="ru-RU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4C640E-43F2-41BD-88F8-75F0147FD463}"/>
              </a:ext>
            </a:extLst>
          </p:cNvPr>
          <p:cNvSpPr txBox="1"/>
          <p:nvPr/>
        </p:nvSpPr>
        <p:spPr>
          <a:xfrm>
            <a:off x="9624324" y="5861975"/>
            <a:ext cx="3797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ВКУ им С. Аманжолова</a:t>
            </a:r>
            <a:endParaRPr lang="ru-RU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E523088-CE12-4C01-A185-02E4E50DFC6A}"/>
              </a:ext>
            </a:extLst>
          </p:cNvPr>
          <p:cNvSpPr txBox="1"/>
          <p:nvPr/>
        </p:nvSpPr>
        <p:spPr>
          <a:xfrm>
            <a:off x="14030018" y="5463646"/>
            <a:ext cx="3691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Рудненский</a:t>
            </a:r>
          </a:p>
          <a:p>
            <a:pPr algn="ctr"/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индустриальный</a:t>
            </a:r>
          </a:p>
          <a:p>
            <a:pPr algn="ctr"/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</a:t>
            </a:r>
            <a:endParaRPr lang="ru-RU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7D5E81-F608-4F1D-8281-CFF8E69EF154}"/>
              </a:ext>
            </a:extLst>
          </p:cNvPr>
          <p:cNvSpPr txBox="1"/>
          <p:nvPr/>
        </p:nvSpPr>
        <p:spPr>
          <a:xfrm>
            <a:off x="14049419" y="7088897"/>
            <a:ext cx="35527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6 ОП </a:t>
            </a:r>
            <a:r>
              <a:rPr lang="kk-KZ" sz="1600" dirty="0">
                <a:latin typeface="Century Gothic" panose="020B0502020202020204" pitchFamily="34" charset="0"/>
              </a:rPr>
              <a:t>– от 3-5 кредитов</a:t>
            </a:r>
          </a:p>
          <a:p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Слесарь КИПиА, Электрослесарь по ремонту электрооборудования электростанций, Электромонтажник по силовым сетям и электрооборудованию, бухгалтер, машинист эксковатора 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26640D8-09A6-4A01-83A9-B19914FBC1EA}"/>
              </a:ext>
            </a:extLst>
          </p:cNvPr>
          <p:cNvSpPr txBox="1"/>
          <p:nvPr/>
        </p:nvSpPr>
        <p:spPr>
          <a:xfrm>
            <a:off x="4865638" y="7145438"/>
            <a:ext cx="42702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600" b="1" dirty="0">
                <a:latin typeface="Century Gothic" panose="020B0502020202020204" pitchFamily="34" charset="0"/>
              </a:rPr>
              <a:t>24 ОП </a:t>
            </a:r>
            <a:r>
              <a:rPr lang="kk-KZ" sz="1600" dirty="0">
                <a:latin typeface="Century Gothic" panose="020B0502020202020204" pitchFamily="34" charset="0"/>
              </a:rPr>
              <a:t>–  12 кредитов</a:t>
            </a:r>
          </a:p>
          <a:p>
            <a:pPr algn="just"/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Педагог ассистент в инклюзивном образовании, Куратор-класный руководитель, Медиация – решение конфликтов, речевой этикет и культура делового общения, Правовая культура, Дизайн текстиля и моды, полиграфия, цифровое искусство и др.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E8F9F4-B6FB-4916-BE05-EE3F91AB0DEB}"/>
              </a:ext>
            </a:extLst>
          </p:cNvPr>
          <p:cNvSpPr txBox="1"/>
          <p:nvPr/>
        </p:nvSpPr>
        <p:spPr>
          <a:xfrm>
            <a:off x="9554759" y="7145438"/>
            <a:ext cx="40484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19 ОП </a:t>
            </a:r>
            <a:r>
              <a:rPr lang="kk-KZ" sz="1600" dirty="0">
                <a:latin typeface="Century Gothic" panose="020B0502020202020204" pitchFamily="34" charset="0"/>
              </a:rPr>
              <a:t>– 13-17 кредитов</a:t>
            </a:r>
          </a:p>
          <a:p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Туроператор, Гидэкскурсовод, Мообилограф-видеомонтажер, Конлитер –технолог, Лаборант-химического анализа, Гидроэколог –оценщик по водной безопасности, Пчеловод-матковод, специалист по проведению логомассажа и др.  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0F73D4-D8EB-4ECE-B0DB-3EFD2FBF763B}"/>
              </a:ext>
            </a:extLst>
          </p:cNvPr>
          <p:cNvSpPr txBox="1"/>
          <p:nvPr/>
        </p:nvSpPr>
        <p:spPr>
          <a:xfrm>
            <a:off x="645535" y="7143878"/>
            <a:ext cx="3850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4 ОП </a:t>
            </a:r>
            <a:r>
              <a:rPr lang="kk-KZ" sz="1600" dirty="0">
                <a:latin typeface="Century Gothic" panose="020B0502020202020204" pitchFamily="34" charset="0"/>
              </a:rPr>
              <a:t>– 20 кредитов</a:t>
            </a:r>
          </a:p>
          <a:p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Безопасность систем и сетей, </a:t>
            </a:r>
          </a:p>
          <a:p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Коорпоративные информационные системы, Разработка информационно-измерительных технологий, разработка программного обеспечения для мехатронных систем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87255" y="0"/>
            <a:ext cx="8250027" cy="10287000"/>
            <a:chOff x="0" y="0"/>
            <a:chExt cx="279075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0750" cy="3479800"/>
            </a:xfrm>
            <a:custGeom>
              <a:avLst/>
              <a:gdLst/>
              <a:ahLst/>
              <a:cxnLst/>
              <a:rect l="l" t="t" r="r" b="b"/>
              <a:pathLst>
                <a:path w="2790750" h="3479800">
                  <a:moveTo>
                    <a:pt x="2666290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6290" y="0"/>
                  </a:lnTo>
                  <a:cubicBezTo>
                    <a:pt x="2734870" y="0"/>
                    <a:pt x="2790750" y="55880"/>
                    <a:pt x="2790750" y="124460"/>
                  </a:cubicBezTo>
                  <a:lnTo>
                    <a:pt x="2790750" y="3355340"/>
                  </a:lnTo>
                  <a:cubicBezTo>
                    <a:pt x="2790750" y="3423920"/>
                    <a:pt x="2734870" y="3479800"/>
                    <a:pt x="2666290" y="34798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957496" y="1028700"/>
            <a:ext cx="5671379" cy="4532353"/>
            <a:chOff x="0" y="0"/>
            <a:chExt cx="1918466" cy="15331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956020" y="6067359"/>
            <a:ext cx="5672854" cy="3190941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339" b="-933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" name="Объект 2">
            <a:extLst>
              <a:ext uri="{FF2B5EF4-FFF2-40B4-BE49-F238E27FC236}">
                <a16:creationId xmlns:a16="http://schemas.microsoft.com/office/drawing/2014/main" id="{FAB14E75-999E-402E-BC5B-746EF9FD3954}"/>
              </a:ext>
            </a:extLst>
          </p:cNvPr>
          <p:cNvSpPr txBox="1">
            <a:spLocks/>
          </p:cNvSpPr>
          <p:nvPr/>
        </p:nvSpPr>
        <p:spPr>
          <a:xfrm>
            <a:off x="397034" y="1866900"/>
            <a:ext cx="10515600" cy="8001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Гибкость и адаптивность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Актуальные навыки: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Микроквалификации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позволяют быстро адаптировать учебный план к изменениям на рынке труда, предоставляя студентам актуальные и востребованные навыки.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Индивидуальные траектории: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Студенты могут выбирать дополнительные квалификации, что помогает им формировать уникальные образовательные маршруты.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Углубление знаний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Специализация: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Микроквалификации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дают возможность углубить знания в конкретной области, что может повысить конкурентоспособность выпускников.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Комбинированные навыки: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Студенты могут сочетать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микроквалификации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основным обучением, что способствует междисциплинарным подходам.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Снижение барьеров для обучения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Доступность: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Микроквалификации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могут быть предложены в гибком формате (онлайн или смешанном), что делает обучение более доступным для разных групп.</a:t>
            </a: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Краткосрочные программы: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 может быть привлекательно для тех, кто не может позволить себе долгосрочное обучение.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F50138-F3C6-424F-BFC3-473955F484F2}"/>
              </a:ext>
            </a:extLst>
          </p:cNvPr>
          <p:cNvSpPr txBox="1"/>
          <p:nvPr/>
        </p:nvSpPr>
        <p:spPr>
          <a:xfrm>
            <a:off x="228600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ПРЕИМУЩЕСТВА МИКРОКВАЛИФИКАЦИЙ (</a:t>
            </a:r>
            <a:r>
              <a:rPr lang="en-US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</a:t>
            </a:r>
            <a:r>
              <a:rPr lang="ru-RU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endParaRPr lang="ru-KZ" sz="3600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DA73284F-C710-4DD3-B6AD-2BCE3A4FE2E2}"/>
              </a:ext>
            </a:extLst>
          </p:cNvPr>
          <p:cNvGrpSpPr>
            <a:grpSpLocks noChangeAspect="1"/>
          </p:cNvGrpSpPr>
          <p:nvPr/>
        </p:nvGrpSpPr>
        <p:grpSpPr>
          <a:xfrm>
            <a:off x="12577132" y="266700"/>
            <a:ext cx="4331552" cy="4331552"/>
            <a:chOff x="0" y="0"/>
            <a:chExt cx="6350000" cy="63500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FA58AAE4-00A8-4E4C-9C7B-9BF779BFEDA8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015" r="-25015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AE1DE78-EB96-4AB2-8BAF-3F4E03B4517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486E76A-F915-46D7-8239-08E89BBE2D10}"/>
              </a:ext>
            </a:extLst>
          </p:cNvPr>
          <p:cNvSpPr/>
          <p:nvPr/>
        </p:nvSpPr>
        <p:spPr>
          <a:xfrm>
            <a:off x="4076699" y="3619500"/>
            <a:ext cx="13698955" cy="4495800"/>
          </a:xfrm>
          <a:prstGeom prst="round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7" name="Group 7"/>
          <p:cNvGrpSpPr/>
          <p:nvPr/>
        </p:nvGrpSpPr>
        <p:grpSpPr>
          <a:xfrm>
            <a:off x="-1150865" y="0"/>
            <a:ext cx="7206971" cy="10287000"/>
            <a:chOff x="0" y="0"/>
            <a:chExt cx="1816368" cy="2592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16368" cy="2592625"/>
            </a:xfrm>
            <a:custGeom>
              <a:avLst/>
              <a:gdLst/>
              <a:ahLst/>
              <a:cxnLst/>
              <a:rect l="l" t="t" r="r" b="b"/>
              <a:pathLst>
                <a:path w="1816368" h="2592625">
                  <a:moveTo>
                    <a:pt x="1691908" y="2592625"/>
                  </a:moveTo>
                  <a:lnTo>
                    <a:pt x="124460" y="2592625"/>
                  </a:lnTo>
                  <a:cubicBezTo>
                    <a:pt x="55880" y="2592625"/>
                    <a:pt x="0" y="2536745"/>
                    <a:pt x="0" y="24681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1908" y="0"/>
                  </a:lnTo>
                  <a:cubicBezTo>
                    <a:pt x="1760488" y="0"/>
                    <a:pt x="1816368" y="55880"/>
                    <a:pt x="1816368" y="124460"/>
                  </a:cubicBezTo>
                  <a:lnTo>
                    <a:pt x="1816368" y="2468165"/>
                  </a:lnTo>
                  <a:cubicBezTo>
                    <a:pt x="1816368" y="2536745"/>
                    <a:pt x="1760488" y="2592625"/>
                    <a:pt x="1691908" y="259262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719583" y="370907"/>
            <a:ext cx="6363458" cy="9545187"/>
            <a:chOff x="0" y="0"/>
            <a:chExt cx="6350000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4175" r="-5082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FE97CC-4705-43EC-A1AF-2252E5FD43D4}"/>
              </a:ext>
            </a:extLst>
          </p:cNvPr>
          <p:cNvSpPr txBox="1"/>
          <p:nvPr/>
        </p:nvSpPr>
        <p:spPr>
          <a:xfrm>
            <a:off x="6900111" y="20171"/>
            <a:ext cx="112354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ПРЕИМУЩЕСТВА МИКРОКВАЛИФИКАЦИЙ (</a:t>
            </a:r>
            <a:r>
              <a:rPr lang="en-US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II</a:t>
            </a:r>
            <a:r>
              <a:rPr lang="ru-RU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endParaRPr lang="ru-KZ" sz="3600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C19BFC6A-3C4E-4691-A451-A724FA52894D}"/>
              </a:ext>
            </a:extLst>
          </p:cNvPr>
          <p:cNvSpPr txBox="1">
            <a:spLocks/>
          </p:cNvSpPr>
          <p:nvPr/>
        </p:nvSpPr>
        <p:spPr>
          <a:xfrm>
            <a:off x="6463325" y="4000500"/>
            <a:ext cx="1126234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Повышение мотивации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Быстрые</a:t>
            </a: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результаты: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Возможность получить новую квалификацию за короткий срок может повысить мотивацию студентов и их заинтересованность в учебе.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Микроквалификации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часто ориентированы на практические навыки, что делает обучение более целенаправленным.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Соответствие требованиям работодателей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Обратная связь от индустрии: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Включение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микроквалификаций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программы позволяет образовательным учреждениям оперативно реагировать на запросы работодателей.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300261" cy="8229600"/>
            <a:chOff x="0" y="0"/>
            <a:chExt cx="5513915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13915" cy="2783840"/>
            </a:xfrm>
            <a:custGeom>
              <a:avLst/>
              <a:gdLst/>
              <a:ahLst/>
              <a:cxnLst/>
              <a:rect l="l" t="t" r="r" b="b"/>
              <a:pathLst>
                <a:path w="5513915" h="2783840">
                  <a:moveTo>
                    <a:pt x="5389455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89456" y="0"/>
                  </a:lnTo>
                  <a:cubicBezTo>
                    <a:pt x="5458035" y="0"/>
                    <a:pt x="5513915" y="55880"/>
                    <a:pt x="5513915" y="124460"/>
                  </a:cubicBezTo>
                  <a:lnTo>
                    <a:pt x="5513915" y="2659380"/>
                  </a:lnTo>
                  <a:cubicBezTo>
                    <a:pt x="5513915" y="2727960"/>
                    <a:pt x="5458035" y="2783840"/>
                    <a:pt x="5389456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Объект 2">
            <a:extLst>
              <a:ext uri="{FF2B5EF4-FFF2-40B4-BE49-F238E27FC236}">
                <a16:creationId xmlns:a16="http://schemas.microsoft.com/office/drawing/2014/main" id="{35CA415D-F5E7-43C2-A98E-6C733423BCF4}"/>
              </a:ext>
            </a:extLst>
          </p:cNvPr>
          <p:cNvSpPr txBox="1">
            <a:spLocks/>
          </p:cNvSpPr>
          <p:nvPr/>
        </p:nvSpPr>
        <p:spPr>
          <a:xfrm>
            <a:off x="4038600" y="2476500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lnSpc>
                <a:spcPts val="9600"/>
              </a:lnSpc>
              <a:buFont typeface="Arial" pitchFamily="34" charset="0"/>
              <a:buNone/>
            </a:pPr>
            <a:r>
              <a:rPr lang="ru-RU" sz="8000" b="1" spc="-160" dirty="0">
                <a:solidFill>
                  <a:srgbClr val="191919"/>
                </a:solidFill>
                <a:latin typeface="Montserrat Bold"/>
              </a:rPr>
              <a:t>Благодарю за внимание!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endParaRPr lang="en-US" sz="1800" dirty="0">
              <a:latin typeface="Century Gothic" panose="020B050202020202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en-US" sz="1800" dirty="0">
              <a:latin typeface="Century Gothic" panose="020B0502020202020204" pitchFamily="34" charset="0"/>
            </a:endParaRPr>
          </a:p>
          <a:p>
            <a:pPr algn="r"/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232C0-ED15-4EDD-A79E-C64E6A89AA26}"/>
              </a:ext>
            </a:extLst>
          </p:cNvPr>
          <p:cNvSpPr txBox="1"/>
          <p:nvPr/>
        </p:nvSpPr>
        <p:spPr>
          <a:xfrm>
            <a:off x="7620000" y="7177287"/>
            <a:ext cx="9144000" cy="1731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7000"/>
              </a:lnSpc>
              <a:buFont typeface="Arial" pitchFamily="34" charset="0"/>
              <a:buNone/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Национальный центр развития высшего образования</a:t>
            </a:r>
          </a:p>
          <a:p>
            <a:pPr marL="0" indent="0" algn="r">
              <a:lnSpc>
                <a:spcPts val="7000"/>
              </a:lnSpc>
              <a:buFont typeface="Arial" pitchFamily="34" charset="0"/>
              <a:buNone/>
            </a:pPr>
            <a:r>
              <a:rPr lang="en-US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a.nurmagambetov@n-k.kz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F33833-BE75-429E-9BB5-9E07491B3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3692" y="1028700"/>
            <a:ext cx="4013708" cy="15051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19200" y="1749620"/>
            <a:ext cx="3657600" cy="1412679"/>
            <a:chOff x="0" y="0"/>
            <a:chExt cx="37782500" cy="13287375"/>
          </a:xfrm>
        </p:grpSpPr>
        <p:sp>
          <p:nvSpPr>
            <p:cNvPr id="4" name="Freeform 4"/>
            <p:cNvSpPr/>
            <p:nvPr/>
          </p:nvSpPr>
          <p:spPr>
            <a:xfrm>
              <a:off x="-12700" y="-12700"/>
              <a:ext cx="37807900" cy="13312775"/>
            </a:xfrm>
            <a:custGeom>
              <a:avLst/>
              <a:gdLst/>
              <a:ahLst/>
              <a:cxnLst/>
              <a:rect l="l" t="t" r="r" b="b"/>
              <a:pathLst>
                <a:path w="37807900" h="13312775">
                  <a:moveTo>
                    <a:pt x="36945571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2450445"/>
                  </a:lnTo>
                  <a:cubicBezTo>
                    <a:pt x="0" y="12922886"/>
                    <a:pt x="389890" y="13312775"/>
                    <a:pt x="862330" y="13312775"/>
                  </a:cubicBezTo>
                  <a:lnTo>
                    <a:pt x="36945571" y="13312775"/>
                  </a:lnTo>
                  <a:cubicBezTo>
                    <a:pt x="37418011" y="13312775"/>
                    <a:pt x="37807900" y="12922886"/>
                    <a:pt x="37807900" y="12450445"/>
                  </a:cubicBezTo>
                  <a:lnTo>
                    <a:pt x="37807900" y="862330"/>
                  </a:lnTo>
                  <a:cubicBezTo>
                    <a:pt x="37807900" y="389890"/>
                    <a:pt x="37418011" y="0"/>
                    <a:pt x="36945571" y="0"/>
                  </a:cubicBezTo>
                  <a:close/>
                  <a:moveTo>
                    <a:pt x="37617400" y="927100"/>
                  </a:moveTo>
                  <a:lnTo>
                    <a:pt x="37617400" y="12450445"/>
                  </a:lnTo>
                  <a:cubicBezTo>
                    <a:pt x="37617400" y="12817475"/>
                    <a:pt x="37312600" y="13122275"/>
                    <a:pt x="36945571" y="13122275"/>
                  </a:cubicBezTo>
                  <a:lnTo>
                    <a:pt x="862330" y="13122275"/>
                  </a:lnTo>
                  <a:cubicBezTo>
                    <a:pt x="495300" y="13122275"/>
                    <a:pt x="190500" y="12817475"/>
                    <a:pt x="190500" y="12450445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36945571" y="190500"/>
                  </a:lnTo>
                  <a:cubicBezTo>
                    <a:pt x="37312600" y="190500"/>
                    <a:pt x="37617400" y="495300"/>
                    <a:pt x="37617400" y="862330"/>
                  </a:cubicBezTo>
                  <a:lnTo>
                    <a:pt x="37617400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775882" y="2071411"/>
            <a:ext cx="6169771" cy="6144178"/>
            <a:chOff x="0" y="0"/>
            <a:chExt cx="2336039" cy="23263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6040" cy="2326349"/>
            </a:xfrm>
            <a:custGeom>
              <a:avLst/>
              <a:gdLst/>
              <a:ahLst/>
              <a:cxnLst/>
              <a:rect l="l" t="t" r="r" b="b"/>
              <a:pathLst>
                <a:path w="2336040" h="2326349">
                  <a:moveTo>
                    <a:pt x="2211579" y="2326349"/>
                  </a:moveTo>
                  <a:lnTo>
                    <a:pt x="124460" y="2326349"/>
                  </a:lnTo>
                  <a:cubicBezTo>
                    <a:pt x="55880" y="2326349"/>
                    <a:pt x="0" y="2270469"/>
                    <a:pt x="0" y="22018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11580" y="0"/>
                  </a:lnTo>
                  <a:cubicBezTo>
                    <a:pt x="2280159" y="0"/>
                    <a:pt x="2336040" y="55880"/>
                    <a:pt x="2336040" y="124460"/>
                  </a:cubicBezTo>
                  <a:lnTo>
                    <a:pt x="2336040" y="2201889"/>
                  </a:lnTo>
                  <a:cubicBezTo>
                    <a:pt x="2336040" y="2270469"/>
                    <a:pt x="2280159" y="2326349"/>
                    <a:pt x="2211580" y="232634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97330" y="2370854"/>
            <a:ext cx="5526876" cy="552687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5708" r="-3432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42B2D15-6B58-4F9C-85FA-AF6C18E1FA24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ЕВРОПЕЙСКИЙ УЧЕБНЫЙ ФОНД</a:t>
            </a:r>
          </a:p>
        </p:txBody>
      </p:sp>
      <p:pic>
        <p:nvPicPr>
          <p:cNvPr id="14" name="image3.png">
            <a:extLst>
              <a:ext uri="{FF2B5EF4-FFF2-40B4-BE49-F238E27FC236}">
                <a16:creationId xmlns:a16="http://schemas.microsoft.com/office/drawing/2014/main" id="{AF5F60B5-A137-4A38-B532-CBE22BD1A8F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200" y="2034336"/>
            <a:ext cx="2255060" cy="823164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BAF3F04B-C403-4888-B7D0-EEBC4BB5DC11}"/>
              </a:ext>
            </a:extLst>
          </p:cNvPr>
          <p:cNvSpPr txBox="1">
            <a:spLocks/>
          </p:cNvSpPr>
          <p:nvPr/>
        </p:nvSpPr>
        <p:spPr>
          <a:xfrm>
            <a:off x="1218184" y="3695701"/>
            <a:ext cx="9111278" cy="5334000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Микроквалификации -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это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новое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явление</a:t>
            </a:r>
            <a:r>
              <a:rPr lang="ru-RU" sz="2400" spc="13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во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всем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м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ре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.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Они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гра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ю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 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ва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жн</a:t>
            </a:r>
            <a:r>
              <a:rPr lang="ru-RU" sz="2400" spc="-2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у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ю роль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в поддержке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повышения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квалификации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переквалификации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в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ответ</a:t>
            </a:r>
            <a:r>
              <a:rPr lang="ru-RU" sz="2400" spc="-14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на</a:t>
            </a:r>
            <a:r>
              <a:rPr lang="ru-RU" sz="2400" spc="3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преобразования</a:t>
            </a:r>
            <a:r>
              <a:rPr lang="ru-RU" sz="2400" spc="4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на</a:t>
            </a:r>
            <a:r>
              <a:rPr lang="ru-RU" sz="2400" spc="3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рынках</a:t>
            </a:r>
            <a:r>
              <a:rPr lang="ru-RU" sz="2400" spc="4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труда.</a:t>
            </a:r>
            <a:r>
              <a:rPr lang="ru-RU" sz="2400" spc="1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Новые</a:t>
            </a:r>
            <a:r>
              <a:rPr lang="ru-RU" sz="2400" spc="-14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технологии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переход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к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«зеленым»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цифровым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технологиям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меняют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спрос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на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п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ро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ф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е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с</a:t>
            </a:r>
            <a:r>
              <a:rPr lang="ru-RU" sz="2400" spc="-2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с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а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л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ь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ны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е</a:t>
            </a:r>
            <a:r>
              <a:rPr lang="ru-RU" sz="2400" spc="-2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ав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ы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к</a:t>
            </a:r>
            <a:r>
              <a:rPr lang="ru-RU" sz="2400" spc="3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,</a:t>
            </a:r>
            <a:r>
              <a:rPr lang="ru-RU" sz="2400" spc="1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-1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дл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я</a:t>
            </a:r>
            <a:r>
              <a:rPr lang="ru-RU" sz="2400" spc="1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такого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перехода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людям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нужно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будет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постоянно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обновлять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свои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знания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обеспечивать,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чтобы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их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обучение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было более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-3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адаптировано</a:t>
            </a:r>
            <a:r>
              <a:rPr lang="ru-RU" sz="2400" spc="-2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к</a:t>
            </a:r>
            <a:r>
              <a:rPr lang="ru-RU" sz="2400" spc="-2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-2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индивидуальным</a:t>
            </a:r>
            <a:r>
              <a:rPr lang="ru-RU" sz="2400" spc="-2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отре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бн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с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я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м.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Микроквалификации предназначены для предоставления обучающимся конкретных знаний, навыков и компетенций, которые отвечают социальным, личным, культурным потребностям и потребностям рынка труда.</a:t>
            </a:r>
          </a:p>
          <a:p>
            <a:pPr algn="just"/>
            <a:endParaRPr lang="x-none" sz="2400" dirty="0">
              <a:solidFill>
                <a:srgbClr val="10253F"/>
              </a:solidFill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algn="just"/>
            <a:endParaRPr lang="x-none" sz="2400" dirty="0">
              <a:solidFill>
                <a:srgbClr val="10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-1150865" y="0"/>
            <a:ext cx="7206971" cy="10287000"/>
            <a:chOff x="0" y="0"/>
            <a:chExt cx="1816368" cy="2592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16368" cy="2592625"/>
            </a:xfrm>
            <a:custGeom>
              <a:avLst/>
              <a:gdLst/>
              <a:ahLst/>
              <a:cxnLst/>
              <a:rect l="l" t="t" r="r" b="b"/>
              <a:pathLst>
                <a:path w="1816368" h="2592625">
                  <a:moveTo>
                    <a:pt x="1691908" y="2592625"/>
                  </a:moveTo>
                  <a:lnTo>
                    <a:pt x="124460" y="2592625"/>
                  </a:lnTo>
                  <a:cubicBezTo>
                    <a:pt x="55880" y="2592625"/>
                    <a:pt x="0" y="2536745"/>
                    <a:pt x="0" y="24681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1908" y="0"/>
                  </a:lnTo>
                  <a:cubicBezTo>
                    <a:pt x="1760488" y="0"/>
                    <a:pt x="1816368" y="55880"/>
                    <a:pt x="1816368" y="124460"/>
                  </a:cubicBezTo>
                  <a:lnTo>
                    <a:pt x="1816368" y="2468165"/>
                  </a:lnTo>
                  <a:cubicBezTo>
                    <a:pt x="1816368" y="2536745"/>
                    <a:pt x="1760488" y="2592625"/>
                    <a:pt x="1691908" y="259262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719583" y="370907"/>
            <a:ext cx="6363458" cy="9545187"/>
            <a:chOff x="0" y="0"/>
            <a:chExt cx="6350000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4175" r="-5082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9C0C4AE-8B1D-48FF-98F4-6131F77031EA}"/>
              </a:ext>
            </a:extLst>
          </p:cNvPr>
          <p:cNvSpPr txBox="1"/>
          <p:nvPr/>
        </p:nvSpPr>
        <p:spPr>
          <a:xfrm>
            <a:off x="6487388" y="20171"/>
            <a:ext cx="11572012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ТИРАНСКОЕ КОММЮНИКЕ, МАЙ 2024 Г.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532054F-9637-4F95-BF2E-E65E6F455A15}"/>
              </a:ext>
            </a:extLst>
          </p:cNvPr>
          <p:cNvSpPr txBox="1">
            <a:spLocks/>
          </p:cNvSpPr>
          <p:nvPr/>
        </p:nvSpPr>
        <p:spPr>
          <a:xfrm>
            <a:off x="7015594" y="2705100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Потребность в непрерывном обучении в обществе растет, особенно для всех тех, кто нуждается или желает новых компетенций для повышения своего профессионального, личного или гражданского потенциала. Пути обучения должны быть гибкими, надлежащим образом предоставляемыми, гарантированно качественными и признанными. Они должны способствовать инклюзивности, повышению квалификации и переподготовке и соответствовать требованиям учащихся, меняющимся обществам и рынкам труда. Это также включает признание предыдущего обучения и новые формы предоставления образования, такие как микроквалификации. Мы обязуемся поощрять такие гибкие пути обучения во всех программах высшего образования.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Необходимо пересмотреть Руководство по использованию ECTS 2015 к 2027 году, чтобы усилить его ключевые функции и адаптировать к текущим разработкам, включая микроквалификации.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00D87CC-7C94-4502-B1EC-2D96BA44A81D}"/>
              </a:ext>
            </a:extLst>
          </p:cNvPr>
          <p:cNvSpPr/>
          <p:nvPr/>
        </p:nvSpPr>
        <p:spPr>
          <a:xfrm>
            <a:off x="6487388" y="2019300"/>
            <a:ext cx="11343412" cy="7772400"/>
          </a:xfrm>
          <a:prstGeom prst="round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752600" y="2857500"/>
            <a:ext cx="15849600" cy="5598927"/>
            <a:chOff x="0" y="0"/>
            <a:chExt cx="2638944" cy="8589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8945" cy="858983"/>
            </a:xfrm>
            <a:custGeom>
              <a:avLst/>
              <a:gdLst/>
              <a:ahLst/>
              <a:cxnLst/>
              <a:rect l="l" t="t" r="r" b="b"/>
              <a:pathLst>
                <a:path w="2638945" h="858983">
                  <a:moveTo>
                    <a:pt x="2514484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14485" y="0"/>
                  </a:lnTo>
                  <a:cubicBezTo>
                    <a:pt x="2583064" y="0"/>
                    <a:pt x="2638945" y="55880"/>
                    <a:pt x="2638945" y="124460"/>
                  </a:cubicBezTo>
                  <a:lnTo>
                    <a:pt x="2638945" y="734523"/>
                  </a:lnTo>
                  <a:cubicBezTo>
                    <a:pt x="2638945" y="803103"/>
                    <a:pt x="2583064" y="858983"/>
                    <a:pt x="2514485" y="8589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33399" y="4387298"/>
            <a:ext cx="2917327" cy="2539328"/>
            <a:chOff x="0" y="0"/>
            <a:chExt cx="1157079" cy="8589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4E45E8D-E5F0-40A2-87E3-A4E28140CCAA}"/>
              </a:ext>
            </a:extLst>
          </p:cNvPr>
          <p:cNvSpPr txBox="1"/>
          <p:nvPr/>
        </p:nvSpPr>
        <p:spPr>
          <a:xfrm>
            <a:off x="533399" y="134017"/>
            <a:ext cx="17068801" cy="169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МИКРОКВАЛИФИКАЦИИ – РЕЛЕВАНТНЫЙ ОТВЕТ НА ВЫЗОВЫ РЫНКА ТРУДА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B977E56D-41F7-4F4A-9DE1-57820333F0A1}"/>
              </a:ext>
            </a:extLst>
          </p:cNvPr>
          <p:cNvSpPr txBox="1">
            <a:spLocks/>
          </p:cNvSpPr>
          <p:nvPr/>
        </p:nvSpPr>
        <p:spPr>
          <a:xfrm>
            <a:off x="5105400" y="3481294"/>
            <a:ext cx="114491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Микроквалификации предназначены для предоставления обучающимся определенных знаний, навыков и компетенций, которые отвечают общественным, личным, культурным или трудовым потребностям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Способ увеличения и диверсификации непрерывного обучения для поддержки индивидуальных путей обучения и расширения доступа к высшему образованию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Они обеспечивают своевременный ответ на потребности обучающихся и рынка труда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Сотрудничество системы образования и рынка труда является важным аспектом предоставления микроквалификаций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049D6ACB-6DEB-46D8-9C20-31FD57C6ADC0}"/>
              </a:ext>
            </a:extLst>
          </p:cNvPr>
          <p:cNvSpPr/>
          <p:nvPr/>
        </p:nvSpPr>
        <p:spPr>
          <a:xfrm>
            <a:off x="1562630" y="5078881"/>
            <a:ext cx="858867" cy="1156163"/>
          </a:xfrm>
          <a:custGeom>
            <a:avLst/>
            <a:gdLst/>
            <a:ahLst/>
            <a:cxnLst/>
            <a:rect l="l" t="t" r="r" b="b"/>
            <a:pathLst>
              <a:path w="310205" h="412109">
                <a:moveTo>
                  <a:pt x="0" y="0"/>
                </a:moveTo>
                <a:lnTo>
                  <a:pt x="310206" y="0"/>
                </a:lnTo>
                <a:lnTo>
                  <a:pt x="310206" y="412108"/>
                </a:lnTo>
                <a:lnTo>
                  <a:pt x="0" y="412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30CCC988-7046-4D79-A59C-2D4EB4B02CF3}"/>
              </a:ext>
            </a:extLst>
          </p:cNvPr>
          <p:cNvGrpSpPr/>
          <p:nvPr/>
        </p:nvGrpSpPr>
        <p:grpSpPr>
          <a:xfrm>
            <a:off x="1047644" y="4730965"/>
            <a:ext cx="1888839" cy="1863560"/>
            <a:chOff x="0" y="0"/>
            <a:chExt cx="12065000" cy="11747500"/>
          </a:xfrm>
          <a:solidFill>
            <a:schemeClr val="bg1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4D43EBD4-1FC6-47E5-9107-0CE74010F863}"/>
                </a:ext>
              </a:extLst>
            </p:cNvPr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F3E41A3B-FCED-47AD-8288-71ADCF08E716}"/>
              </a:ext>
            </a:extLst>
          </p:cNvPr>
          <p:cNvCxnSpPr/>
          <p:nvPr/>
        </p:nvCxnSpPr>
        <p:spPr>
          <a:xfrm>
            <a:off x="4648200" y="3373306"/>
            <a:ext cx="0" cy="4567313"/>
          </a:xfrm>
          <a:prstGeom prst="line">
            <a:avLst/>
          </a:prstGeom>
          <a:ln>
            <a:solidFill>
              <a:srgbClr val="4C38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9">
            <a:extLst>
              <a:ext uri="{FF2B5EF4-FFF2-40B4-BE49-F238E27FC236}">
                <a16:creationId xmlns:a16="http://schemas.microsoft.com/office/drawing/2014/main" id="{04A5C61C-6569-44B9-8FCE-6529AB46FBA2}"/>
              </a:ext>
            </a:extLst>
          </p:cNvPr>
          <p:cNvGrpSpPr/>
          <p:nvPr/>
        </p:nvGrpSpPr>
        <p:grpSpPr>
          <a:xfrm>
            <a:off x="1219200" y="1866900"/>
            <a:ext cx="15849600" cy="5598927"/>
            <a:chOff x="0" y="0"/>
            <a:chExt cx="2638944" cy="858983"/>
          </a:xfrm>
        </p:grpSpPr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7BF7959-BC88-452F-859B-28E7EB9E2232}"/>
                </a:ext>
              </a:extLst>
            </p:cNvPr>
            <p:cNvSpPr/>
            <p:nvPr/>
          </p:nvSpPr>
          <p:spPr>
            <a:xfrm>
              <a:off x="0" y="0"/>
              <a:ext cx="2638945" cy="858983"/>
            </a:xfrm>
            <a:custGeom>
              <a:avLst/>
              <a:gdLst/>
              <a:ahLst/>
              <a:cxnLst/>
              <a:rect l="l" t="t" r="r" b="b"/>
              <a:pathLst>
                <a:path w="2638945" h="858983">
                  <a:moveTo>
                    <a:pt x="2514484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14485" y="0"/>
                  </a:lnTo>
                  <a:cubicBezTo>
                    <a:pt x="2583064" y="0"/>
                    <a:pt x="2638945" y="55880"/>
                    <a:pt x="2638945" y="124460"/>
                  </a:cubicBezTo>
                  <a:lnTo>
                    <a:pt x="2638945" y="734523"/>
                  </a:lnTo>
                  <a:cubicBezTo>
                    <a:pt x="2638945" y="803103"/>
                    <a:pt x="2583064" y="858983"/>
                    <a:pt x="2514485" y="8589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028700"/>
            <a:ext cx="16230600" cy="1031686"/>
            <a:chOff x="0" y="0"/>
            <a:chExt cx="21640800" cy="137558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1640800" cy="1375582"/>
              <a:chOff x="0" y="0"/>
              <a:chExt cx="10389482" cy="660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389482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0389482" h="660400">
                    <a:moveTo>
                      <a:pt x="10265022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265022" y="0"/>
                    </a:lnTo>
                    <a:cubicBezTo>
                      <a:pt x="10333603" y="0"/>
                      <a:pt x="10389482" y="55880"/>
                      <a:pt x="10389482" y="124460"/>
                    </a:cubicBezTo>
                    <a:lnTo>
                      <a:pt x="10389482" y="535940"/>
                    </a:lnTo>
                    <a:cubicBezTo>
                      <a:pt x="10389482" y="604520"/>
                      <a:pt x="10333603" y="660400"/>
                      <a:pt x="10265022" y="6604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17533" y="481202"/>
              <a:ext cx="12949379" cy="4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ru-RU" sz="2800" b="1" spc="20" dirty="0">
                  <a:solidFill>
                    <a:srgbClr val="FFFFFF"/>
                  </a:solidFill>
                  <a:latin typeface="Montserrat Bold" panose="020B0604020202020204" charset="-52"/>
                </a:rPr>
                <a:t>ЧТО ДАЮТ МИКРОКВАЛИФИКАЦИИ?</a:t>
              </a:r>
              <a:endParaRPr lang="ru-KZ" sz="2800" b="1" spc="20" dirty="0">
                <a:solidFill>
                  <a:srgbClr val="FFFFFF"/>
                </a:solidFill>
                <a:latin typeface="Montserrat Bold" panose="020B0604020202020204" charset="-52"/>
              </a:endParaRPr>
            </a:p>
          </p:txBody>
        </p:sp>
      </p:grpSp>
      <p:sp>
        <p:nvSpPr>
          <p:cNvPr id="40" name="Текст 2">
            <a:extLst>
              <a:ext uri="{FF2B5EF4-FFF2-40B4-BE49-F238E27FC236}">
                <a16:creationId xmlns:a16="http://schemas.microsoft.com/office/drawing/2014/main" id="{5C4FDF74-CC06-4083-8F9E-998E144D344E}"/>
              </a:ext>
            </a:extLst>
          </p:cNvPr>
          <p:cNvSpPr txBox="1">
            <a:spLocks/>
          </p:cNvSpPr>
          <p:nvPr/>
        </p:nvSpPr>
        <p:spPr>
          <a:xfrm>
            <a:off x="2514600" y="3009900"/>
            <a:ext cx="13716000" cy="47728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Новый импульс и изменение видения: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Гибкость образования. Микроквалификации не альтернатива, а дополнение к полным степеням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Повышение квалификации и переподготовки в соответствии с быстро меняющимся спросом на навыки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Переосмысление роли высшего образования в непрерывном обучении.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Сотрудничество между вузами или между вузами и другими альтернативными поставщиками образовательных услуг</a:t>
            </a:r>
          </a:p>
        </p:txBody>
      </p:sp>
      <p:grpSp>
        <p:nvGrpSpPr>
          <p:cNvPr id="47" name="Group 18">
            <a:extLst>
              <a:ext uri="{FF2B5EF4-FFF2-40B4-BE49-F238E27FC236}">
                <a16:creationId xmlns:a16="http://schemas.microsoft.com/office/drawing/2014/main" id="{37942D2C-384A-4F31-8FA4-26BB965A1B4C}"/>
              </a:ext>
            </a:extLst>
          </p:cNvPr>
          <p:cNvGrpSpPr/>
          <p:nvPr/>
        </p:nvGrpSpPr>
        <p:grpSpPr>
          <a:xfrm>
            <a:off x="16560800" y="2540000"/>
            <a:ext cx="965200" cy="939800"/>
            <a:chOff x="0" y="0"/>
            <a:chExt cx="12065000" cy="11747500"/>
          </a:xfrm>
        </p:grpSpPr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A8A4E548-CE8C-4074-812F-7D52236D2422}"/>
                </a:ext>
              </a:extLst>
            </p:cNvPr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9" name="Freeform 54">
            <a:extLst>
              <a:ext uri="{FF2B5EF4-FFF2-40B4-BE49-F238E27FC236}">
                <a16:creationId xmlns:a16="http://schemas.microsoft.com/office/drawing/2014/main" id="{6E7ADD44-1C84-4A78-8C95-56688E1C9C93}"/>
              </a:ext>
            </a:extLst>
          </p:cNvPr>
          <p:cNvSpPr/>
          <p:nvPr/>
        </p:nvSpPr>
        <p:spPr>
          <a:xfrm>
            <a:off x="16888297" y="2803846"/>
            <a:ext cx="310205" cy="412109"/>
          </a:xfrm>
          <a:custGeom>
            <a:avLst/>
            <a:gdLst/>
            <a:ahLst/>
            <a:cxnLst/>
            <a:rect l="l" t="t" r="r" b="b"/>
            <a:pathLst>
              <a:path w="310205" h="412109">
                <a:moveTo>
                  <a:pt x="0" y="0"/>
                </a:moveTo>
                <a:lnTo>
                  <a:pt x="310206" y="0"/>
                </a:lnTo>
                <a:lnTo>
                  <a:pt x="310206" y="412109"/>
                </a:lnTo>
                <a:lnTo>
                  <a:pt x="0" y="41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5471E7C8-9787-4C07-B5F1-8C600CAFB46E}"/>
              </a:ext>
            </a:extLst>
          </p:cNvPr>
          <p:cNvSpPr txBox="1">
            <a:spLocks/>
          </p:cNvSpPr>
          <p:nvPr/>
        </p:nvSpPr>
        <p:spPr>
          <a:xfrm>
            <a:off x="152401" y="342900"/>
            <a:ext cx="6300530" cy="10038477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46" indent="-428646">
              <a:buFont typeface="Wingdings" pitchFamily="2" charset="2"/>
              <a:buChar char="ü"/>
            </a:pPr>
            <a:r>
              <a:rPr lang="it-IT" sz="22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MICROBOL </a:t>
            </a:r>
          </a:p>
          <a:p>
            <a:r>
              <a:rPr lang="it-IT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Analyse the state of play on micro-credentials in the 35 participating countries</a:t>
            </a:r>
          </a:p>
          <a:p>
            <a:pPr marL="428646" indent="-428646">
              <a:buFont typeface="Wingdings" pitchFamily="2" charset="2"/>
              <a:buChar char="ü"/>
            </a:pPr>
            <a:r>
              <a:rPr lang="it-IT" sz="22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MARTe </a:t>
            </a:r>
          </a:p>
          <a:p>
            <a:r>
              <a:rPr lang="en-US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Text-mining applied to learning outcomes of micro-credentials to assess their consistency</a:t>
            </a:r>
          </a:p>
          <a:p>
            <a:pPr marL="428646" indent="-428646">
              <a:buFont typeface="Wingdings" pitchFamily="2" charset="2"/>
              <a:buChar char="ü"/>
            </a:pPr>
            <a:r>
              <a:rPr lang="it-IT" sz="22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TPG-LRC Core</a:t>
            </a:r>
          </a:p>
          <a:p>
            <a:pPr>
              <a:spcBef>
                <a:spcPts val="0"/>
              </a:spcBef>
            </a:pPr>
            <a:r>
              <a:rPr lang="it-IT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Practical tool to support HEIs in developing, quality assurance and recognition of micro-credentials</a:t>
            </a:r>
          </a:p>
          <a:p>
            <a:pPr marL="428646" indent="-428646">
              <a:buFont typeface="Wingdings" pitchFamily="2" charset="2"/>
              <a:buChar char="ü"/>
            </a:pPr>
            <a:r>
              <a:rPr lang="it-IT" sz="22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MICROCASA</a:t>
            </a:r>
          </a:p>
          <a:p>
            <a:r>
              <a:rPr lang="en-US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Survey targeted to HEIs to gather information on the state of play on micro-credentials </a:t>
            </a:r>
          </a:p>
          <a:p>
            <a:pPr marL="342917" indent="-342917">
              <a:buFont typeface="Wingdings" pitchFamily="2" charset="2"/>
              <a:buChar char="ü"/>
            </a:pPr>
            <a:r>
              <a:rPr lang="en-US" sz="2200" b="1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MicroGear</a:t>
            </a:r>
            <a:endParaRPr lang="en-US" sz="2200" b="1" dirty="0">
              <a:solidFill>
                <a:srgbClr val="10253F"/>
              </a:solidFill>
              <a:latin typeface="Century Gothic" panose="020B0502020202020204" pitchFamily="34" charset="0"/>
            </a:endParaRPr>
          </a:p>
          <a:p>
            <a:r>
              <a:rPr lang="en-US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Supporting policy and legislation reforms aimed at the introduction of micro-credentials into the regulation and educational practice in Armenia and Georgia.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2D1575-2674-46A0-BFC9-BB5BF9EBFF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4" b="39416"/>
          <a:stretch/>
        </p:blipFill>
        <p:spPr>
          <a:xfrm>
            <a:off x="-139489" y="8501209"/>
            <a:ext cx="6012334" cy="1527133"/>
          </a:xfrm>
          <a:prstGeom prst="rect">
            <a:avLst/>
          </a:prstGeom>
        </p:spPr>
      </p:pic>
      <p:sp>
        <p:nvSpPr>
          <p:cNvPr id="18" name="Segnaposto testo 2">
            <a:extLst>
              <a:ext uri="{FF2B5EF4-FFF2-40B4-BE49-F238E27FC236}">
                <a16:creationId xmlns:a16="http://schemas.microsoft.com/office/drawing/2014/main" id="{9C348A01-4B71-4298-941F-77DA00A0D8AD}"/>
              </a:ext>
            </a:extLst>
          </p:cNvPr>
          <p:cNvSpPr txBox="1">
            <a:spLocks/>
          </p:cNvSpPr>
          <p:nvPr/>
        </p:nvSpPr>
        <p:spPr>
          <a:xfrm>
            <a:off x="7315200" y="227864"/>
            <a:ext cx="10273706" cy="971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0"/>
              </a:lnSpc>
            </a:pPr>
            <a:r>
              <a:rPr lang="en-GB" sz="4800" b="1" spc="-200" dirty="0">
                <a:solidFill>
                  <a:srgbClr val="191919"/>
                </a:solidFill>
                <a:latin typeface="Montserrat Bold"/>
              </a:rPr>
              <a:t>Cooperation on micro-credentials</a:t>
            </a:r>
          </a:p>
        </p:txBody>
      </p:sp>
      <p:pic>
        <p:nvPicPr>
          <p:cNvPr id="19" name="Immagine 7" descr="Immagine che contiene pianeta, Oggetto astronomico, Spazio esterno, luna&#10;&#10;Descrizione generata automaticamente">
            <a:extLst>
              <a:ext uri="{FF2B5EF4-FFF2-40B4-BE49-F238E27FC236}">
                <a16:creationId xmlns:a16="http://schemas.microsoft.com/office/drawing/2014/main" id="{80255C3B-2603-48A0-B980-636E90AC3E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4"/>
          <a:stretch/>
        </p:blipFill>
        <p:spPr>
          <a:xfrm>
            <a:off x="11067350" y="1858262"/>
            <a:ext cx="3405134" cy="2705979"/>
          </a:xfrm>
          <a:prstGeom prst="rect">
            <a:avLst/>
          </a:prstGeom>
        </p:spPr>
      </p:pic>
      <p:pic>
        <p:nvPicPr>
          <p:cNvPr id="20" name="Immagine 5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CC804623-3A47-407A-AD96-4F4FB7A90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41" y="5203617"/>
            <a:ext cx="3427976" cy="447994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uppo 1">
            <a:extLst>
              <a:ext uri="{FF2B5EF4-FFF2-40B4-BE49-F238E27FC236}">
                <a16:creationId xmlns:a16="http://schemas.microsoft.com/office/drawing/2014/main" id="{68319572-15FB-4CCD-9504-345E81B158CF}"/>
              </a:ext>
            </a:extLst>
          </p:cNvPr>
          <p:cNvGrpSpPr/>
          <p:nvPr/>
        </p:nvGrpSpPr>
        <p:grpSpPr>
          <a:xfrm>
            <a:off x="7159841" y="1875956"/>
            <a:ext cx="3427976" cy="2705980"/>
            <a:chOff x="653143" y="1614046"/>
            <a:chExt cx="2911269" cy="2077712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1BD310B9-2A81-48C9-B15A-F36EE3A1F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11" r="1610" b="21"/>
            <a:stretch>
              <a:fillRect/>
            </a:stretch>
          </p:blipFill>
          <p:spPr>
            <a:xfrm>
              <a:off x="653143" y="1627634"/>
              <a:ext cx="1445141" cy="2050537"/>
            </a:xfrm>
            <a:prstGeom prst="rect">
              <a:avLst/>
            </a:prstGeom>
          </p:spPr>
        </p:pic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984C66F1-1FA3-46CF-B50B-21B84232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450" r="5450"/>
            <a:stretch>
              <a:fillRect/>
            </a:stretch>
          </p:blipFill>
          <p:spPr>
            <a:xfrm>
              <a:off x="2098284" y="1614046"/>
              <a:ext cx="1466128" cy="2077712"/>
            </a:xfrm>
            <a:prstGeom prst="rect">
              <a:avLst/>
            </a:prstGeom>
          </p:spPr>
        </p:pic>
      </p:grpSp>
      <p:pic>
        <p:nvPicPr>
          <p:cNvPr id="24" name="Picture 2" descr="image">
            <a:extLst>
              <a:ext uri="{FF2B5EF4-FFF2-40B4-BE49-F238E27FC236}">
                <a16:creationId xmlns:a16="http://schemas.microsoft.com/office/drawing/2014/main" id="{110E04DB-FE0E-488E-A7BC-64B93A45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512" y="5708723"/>
            <a:ext cx="3425041" cy="344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6" descr="Immagine che contiene Elementi grafici, clipart, grafica, Carattere&#10;&#10;Descrizione generata automaticamente">
            <a:extLst>
              <a:ext uri="{FF2B5EF4-FFF2-40B4-BE49-F238E27FC236}">
                <a16:creationId xmlns:a16="http://schemas.microsoft.com/office/drawing/2014/main" id="{A2B7C31A-621C-4559-9887-145B9C0BC9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2065494"/>
            <a:ext cx="3131873" cy="2117588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ED63F2A-B527-4A78-9DDB-B4718BCFB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r="1010"/>
          <a:stretch/>
        </p:blipFill>
        <p:spPr bwMode="auto">
          <a:xfrm>
            <a:off x="14706600" y="5203616"/>
            <a:ext cx="3131873" cy="45184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068" y="194119"/>
            <a:ext cx="17617864" cy="1825181"/>
            <a:chOff x="0" y="0"/>
            <a:chExt cx="5959623" cy="1059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59623" cy="1059906"/>
            </a:xfrm>
            <a:custGeom>
              <a:avLst/>
              <a:gdLst/>
              <a:ahLst/>
              <a:cxnLst/>
              <a:rect l="l" t="t" r="r" b="b"/>
              <a:pathLst>
                <a:path w="5959623" h="1059906">
                  <a:moveTo>
                    <a:pt x="5835163" y="1059906"/>
                  </a:moveTo>
                  <a:lnTo>
                    <a:pt x="124460" y="1059906"/>
                  </a:lnTo>
                  <a:cubicBezTo>
                    <a:pt x="55880" y="1059906"/>
                    <a:pt x="0" y="1004026"/>
                    <a:pt x="0" y="9354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35163" y="0"/>
                  </a:lnTo>
                  <a:cubicBezTo>
                    <a:pt x="5903743" y="0"/>
                    <a:pt x="5959623" y="55880"/>
                    <a:pt x="5959623" y="124460"/>
                  </a:cubicBezTo>
                  <a:lnTo>
                    <a:pt x="5959623" y="935446"/>
                  </a:lnTo>
                  <a:cubicBezTo>
                    <a:pt x="5959623" y="1004026"/>
                    <a:pt x="5903743" y="1059906"/>
                    <a:pt x="5835163" y="1059906"/>
                  </a:cubicBezTo>
                  <a:close/>
                </a:path>
              </a:pathLst>
            </a:custGeom>
            <a:solidFill>
              <a:srgbClr val="4C38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32143" y="419100"/>
            <a:ext cx="14468091" cy="1075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800" b="1" spc="-160" dirty="0">
                <a:solidFill>
                  <a:srgbClr val="FFFFFF"/>
                </a:solidFill>
                <a:latin typeface="Montserrat Bold"/>
              </a:rPr>
              <a:t>Проект </a:t>
            </a:r>
            <a:r>
              <a:rPr lang="en-US" sz="4800" b="1" spc="-160" dirty="0">
                <a:solidFill>
                  <a:srgbClr val="FFFFFF"/>
                </a:solidFill>
                <a:latin typeface="Montserrat Bold"/>
              </a:rPr>
              <a:t>MICROBOL</a:t>
            </a:r>
            <a:r>
              <a:rPr lang="ru-RU" sz="4800" b="1" spc="-160" dirty="0">
                <a:solidFill>
                  <a:srgbClr val="FFFFFF"/>
                </a:solidFill>
                <a:latin typeface="Montserrat Bold"/>
              </a:rPr>
              <a:t>: основные рекомендации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589587" y="6301065"/>
            <a:ext cx="6069013" cy="3647865"/>
            <a:chOff x="0" y="0"/>
            <a:chExt cx="2052975" cy="9851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52975" cy="985103"/>
            </a:xfrm>
            <a:custGeom>
              <a:avLst/>
              <a:gdLst/>
              <a:ahLst/>
              <a:cxnLst/>
              <a:rect l="l" t="t" r="r" b="b"/>
              <a:pathLst>
                <a:path w="2052975" h="985103">
                  <a:moveTo>
                    <a:pt x="1928515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8515" y="0"/>
                  </a:lnTo>
                  <a:cubicBezTo>
                    <a:pt x="1997095" y="0"/>
                    <a:pt x="2052975" y="55880"/>
                    <a:pt x="2052975" y="124460"/>
                  </a:cubicBezTo>
                  <a:lnTo>
                    <a:pt x="2052975" y="860643"/>
                  </a:lnTo>
                  <a:cubicBezTo>
                    <a:pt x="2052975" y="929223"/>
                    <a:pt x="1997095" y="985103"/>
                    <a:pt x="1928515" y="9851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885121" y="2274346"/>
            <a:ext cx="6069013" cy="4383564"/>
            <a:chOff x="0" y="0"/>
            <a:chExt cx="2052975" cy="9851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2975" cy="985103"/>
            </a:xfrm>
            <a:custGeom>
              <a:avLst/>
              <a:gdLst/>
              <a:ahLst/>
              <a:cxnLst/>
              <a:rect l="l" t="t" r="r" b="b"/>
              <a:pathLst>
                <a:path w="2052975" h="985103">
                  <a:moveTo>
                    <a:pt x="1928515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8515" y="0"/>
                  </a:lnTo>
                  <a:cubicBezTo>
                    <a:pt x="1997095" y="0"/>
                    <a:pt x="2052975" y="55880"/>
                    <a:pt x="2052975" y="124460"/>
                  </a:cubicBezTo>
                  <a:lnTo>
                    <a:pt x="2052975" y="860643"/>
                  </a:lnTo>
                  <a:cubicBezTo>
                    <a:pt x="2052975" y="929223"/>
                    <a:pt x="1997095" y="985103"/>
                    <a:pt x="1928515" y="9851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877100" y="7004623"/>
            <a:ext cx="6077034" cy="2912166"/>
            <a:chOff x="0" y="0"/>
            <a:chExt cx="2052975" cy="9851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2975" cy="985103"/>
            </a:xfrm>
            <a:custGeom>
              <a:avLst/>
              <a:gdLst/>
              <a:ahLst/>
              <a:cxnLst/>
              <a:rect l="l" t="t" r="r" b="b"/>
              <a:pathLst>
                <a:path w="2052975" h="985103">
                  <a:moveTo>
                    <a:pt x="1928515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8515" y="0"/>
                  </a:lnTo>
                  <a:cubicBezTo>
                    <a:pt x="1997095" y="0"/>
                    <a:pt x="2052975" y="55880"/>
                    <a:pt x="2052975" y="124460"/>
                  </a:cubicBezTo>
                  <a:lnTo>
                    <a:pt x="2052975" y="860643"/>
                  </a:lnTo>
                  <a:cubicBezTo>
                    <a:pt x="2052975" y="929223"/>
                    <a:pt x="1997095" y="985103"/>
                    <a:pt x="1928515" y="9851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577556" y="2274346"/>
            <a:ext cx="6069013" cy="3647865"/>
            <a:chOff x="0" y="0"/>
            <a:chExt cx="2052975" cy="98510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52975" cy="985103"/>
            </a:xfrm>
            <a:custGeom>
              <a:avLst/>
              <a:gdLst/>
              <a:ahLst/>
              <a:cxnLst/>
              <a:rect l="l" t="t" r="r" b="b"/>
              <a:pathLst>
                <a:path w="2052975" h="985103">
                  <a:moveTo>
                    <a:pt x="1928515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8515" y="0"/>
                  </a:lnTo>
                  <a:cubicBezTo>
                    <a:pt x="1997095" y="0"/>
                    <a:pt x="2052975" y="55880"/>
                    <a:pt x="2052975" y="124460"/>
                  </a:cubicBezTo>
                  <a:lnTo>
                    <a:pt x="2052975" y="860643"/>
                  </a:lnTo>
                  <a:cubicBezTo>
                    <a:pt x="2052975" y="929223"/>
                    <a:pt x="1997095" y="985103"/>
                    <a:pt x="1928515" y="9851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35068" y="3011165"/>
            <a:ext cx="5043568" cy="6170935"/>
            <a:chOff x="0" y="0"/>
            <a:chExt cx="1664782" cy="20874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664782" cy="2087452"/>
            </a:xfrm>
            <a:custGeom>
              <a:avLst/>
              <a:gdLst/>
              <a:ahLst/>
              <a:cxnLst/>
              <a:rect l="l" t="t" r="r" b="b"/>
              <a:pathLst>
                <a:path w="1664782" h="2087452">
                  <a:moveTo>
                    <a:pt x="1540322" y="2087452"/>
                  </a:moveTo>
                  <a:lnTo>
                    <a:pt x="124460" y="2087452"/>
                  </a:lnTo>
                  <a:cubicBezTo>
                    <a:pt x="55880" y="2087452"/>
                    <a:pt x="0" y="2031572"/>
                    <a:pt x="0" y="19629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40322" y="0"/>
                  </a:lnTo>
                  <a:cubicBezTo>
                    <a:pt x="1608902" y="0"/>
                    <a:pt x="1664782" y="55880"/>
                    <a:pt x="1664782" y="124460"/>
                  </a:cubicBezTo>
                  <a:lnTo>
                    <a:pt x="1664782" y="1962992"/>
                  </a:lnTo>
                  <a:cubicBezTo>
                    <a:pt x="1664782" y="2031572"/>
                    <a:pt x="1608902" y="2087452"/>
                    <a:pt x="1540322" y="20874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921FDD9-8C69-416D-AE2E-6A0E9183BEC8}"/>
              </a:ext>
            </a:extLst>
          </p:cNvPr>
          <p:cNvSpPr txBox="1"/>
          <p:nvPr/>
        </p:nvSpPr>
        <p:spPr>
          <a:xfrm>
            <a:off x="12138327" y="2483272"/>
            <a:ext cx="5562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Обеспечение</a:t>
            </a:r>
            <a:r>
              <a:rPr lang="ru-RU" sz="2000" b="1" spc="-25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качества</a:t>
            </a:r>
            <a:r>
              <a:rPr lang="ru-RU" sz="2000" b="1" spc="-15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в</a:t>
            </a:r>
            <a:r>
              <a:rPr lang="ru-RU" sz="2000" b="1" spc="-15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соответствии</a:t>
            </a:r>
            <a:r>
              <a:rPr lang="ru-RU" sz="2000" b="1" spc="-2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с</a:t>
            </a:r>
            <a:r>
              <a:rPr lang="ru-RU" sz="2000" b="1" spc="-25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ESG</a:t>
            </a:r>
            <a:endParaRPr lang="ru-RU" sz="2000" dirty="0">
              <a:solidFill>
                <a:srgbClr val="10253F"/>
              </a:solidFill>
              <a:latin typeface="Century Gothic" panose="020B0502020202020204" pitchFamily="34" charset="0"/>
            </a:endParaRPr>
          </a:p>
          <a:p>
            <a:pPr marL="0" lvl="1" algn="just"/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ESG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применяются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ко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всем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уровням 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высшего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образования,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предлагаемым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ЕПВО,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независимо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от</a:t>
            </a:r>
            <a:r>
              <a:rPr lang="ru-RU" sz="2000" spc="-25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формата,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продолжительности</a:t>
            </a:r>
            <a:r>
              <a:rPr lang="ru-RU" sz="2000" spc="7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способа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предоставления.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Следовательно,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они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могут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использоваться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как</a:t>
            </a:r>
            <a:r>
              <a:rPr lang="ru-RU" sz="2000" spc="18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вузами,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так</a:t>
            </a:r>
            <a:r>
              <a:rPr lang="ru-RU" sz="2000" spc="18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альтернативными</a:t>
            </a:r>
            <a:r>
              <a:rPr lang="ru-RU" sz="2000" spc="18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провайдерами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</a:t>
            </a:r>
            <a:r>
              <a:rPr lang="ru-RU" sz="2000" spc="18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случае,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если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они</a:t>
            </a:r>
            <a:r>
              <a:rPr lang="ru-RU" sz="2000" spc="-25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предоставляют</a:t>
            </a:r>
            <a:r>
              <a:rPr lang="ru-RU" sz="2000" spc="17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микроквалификации</a:t>
            </a:r>
            <a:r>
              <a:rPr lang="ru-RU" sz="2000" spc="17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</a:t>
            </a:r>
            <a:r>
              <a:rPr lang="ru-RU" sz="2000" spc="17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уровне</a:t>
            </a:r>
            <a:r>
              <a:rPr lang="ru-RU" sz="2000" spc="18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высшего</a:t>
            </a:r>
            <a:r>
              <a:rPr lang="ru-RU" sz="2000" spc="17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образования</a:t>
            </a:r>
            <a:r>
              <a:rPr lang="ru-RU" sz="2000" spc="17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endParaRPr lang="ru-RU" sz="20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589AF0-B45F-4134-9F0F-C4E33556AE0C}"/>
              </a:ext>
            </a:extLst>
          </p:cNvPr>
          <p:cNvSpPr txBox="1"/>
          <p:nvPr/>
        </p:nvSpPr>
        <p:spPr>
          <a:xfrm>
            <a:off x="5792662" y="2579318"/>
            <a:ext cx="5638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lvl="0" algn="ctr"/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Признание</a:t>
            </a:r>
            <a:endParaRPr lang="x-none" sz="2000" b="1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lvl="1" algn="just"/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Микроквалификации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могут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предлагаться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высшими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учебными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заведениями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или</a:t>
            </a:r>
            <a:r>
              <a:rPr lang="ru-RU" sz="2000" spc="-26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признаваться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использованием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процедур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признания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соответствии</a:t>
            </a:r>
            <a:r>
              <a:rPr lang="ru-RU" sz="2000" spc="27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Лиссабонской конвенцией о признании или признанием предыдущего обучения, где это</a:t>
            </a:r>
            <a:r>
              <a:rPr lang="ru-RU" sz="2000" spc="-26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применимо.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1BB5BF-6380-440D-8051-75964B8F042A}"/>
              </a:ext>
            </a:extLst>
          </p:cNvPr>
          <p:cNvSpPr txBox="1"/>
          <p:nvPr/>
        </p:nvSpPr>
        <p:spPr>
          <a:xfrm>
            <a:off x="591177" y="4049918"/>
            <a:ext cx="450910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/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Результаты</a:t>
            </a:r>
            <a:r>
              <a:rPr lang="ru-RU" sz="2000" b="1" spc="-2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обучения</a:t>
            </a:r>
            <a:r>
              <a:rPr lang="ru-RU" sz="2000" b="1" spc="-1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и</a:t>
            </a:r>
            <a:r>
              <a:rPr lang="ru-RU" sz="2000" b="1" spc="-1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ECTS</a:t>
            </a:r>
            <a:endParaRPr lang="x-none" sz="2000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 Light" panose="020F0302020204030204" pitchFamily="34" charset="0"/>
            </a:endParaRPr>
          </a:p>
          <a:p>
            <a:pPr marL="0" lvl="1" algn="just"/>
            <a:endParaRPr lang="ru-RU" sz="2000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 Light" panose="020F0302020204030204" pitchFamily="34" charset="0"/>
            </a:endParaRPr>
          </a:p>
          <a:p>
            <a:pPr marL="0" lvl="1" algn="just"/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Использование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ECTS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для микроквалификаций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должно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соответствовать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версии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Руководства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пользователя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2015</a:t>
            </a:r>
            <a:r>
              <a:rPr lang="ru-RU" sz="2000" spc="-26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года, что является ключевым обязательством в ЕПВО. Основная цель ECTS — описать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часть обучения в форме, прозрачной и понятной для других.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EE007C-A80D-4FB1-8FC6-70534A5E912C}"/>
              </a:ext>
            </a:extLst>
          </p:cNvPr>
          <p:cNvSpPr txBox="1"/>
          <p:nvPr/>
        </p:nvSpPr>
        <p:spPr>
          <a:xfrm>
            <a:off x="5814646" y="6539947"/>
            <a:ext cx="563880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Уровень</a:t>
            </a:r>
            <a:r>
              <a:rPr lang="ru-RU" sz="2000" b="1" spc="-1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рамок</a:t>
            </a:r>
            <a:r>
              <a:rPr lang="ru-RU" sz="2000" b="1" spc="-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квалификаций</a:t>
            </a:r>
            <a:endParaRPr lang="ru-RU" sz="2000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 Light" panose="020F0302020204030204" pitchFamily="34" charset="0"/>
            </a:endParaRPr>
          </a:p>
          <a:p>
            <a:pPr marL="0" lvl="1" algn="just"/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Микроквалификации должны быть включены в НРК, когда это возможно. Решение о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включении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микроквалификаций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национальные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рамки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должно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приниматься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национальном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уровне.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Эти</a:t>
            </a:r>
            <a:r>
              <a:rPr lang="ru-RU" sz="2000" spc="27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критерии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могут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включать,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размер,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наименование,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ценность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обеспечение качества</a:t>
            </a:r>
            <a:r>
              <a:rPr lang="ru-RU" sz="2000" spc="-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микроквалификаций</a:t>
            </a:r>
            <a:r>
              <a:rPr lang="ru-RU" sz="2000" dirty="0">
                <a:solidFill>
                  <a:srgbClr val="10253F"/>
                </a:solidFill>
                <a:effectLst/>
                <a:latin typeface="+mj-lt"/>
                <a:ea typeface="Calibri Light" panose="020F0302020204030204" pitchFamily="34" charset="0"/>
              </a:rPr>
              <a:t>.</a:t>
            </a:r>
            <a:endParaRPr lang="x-none" sz="2000" dirty="0">
              <a:solidFill>
                <a:srgbClr val="10253F"/>
              </a:solidFill>
              <a:effectLst/>
              <a:latin typeface="+mj-lt"/>
              <a:ea typeface="Calibri Light" panose="020F03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B0664A-5F86-4093-9204-5783151EDB70}"/>
              </a:ext>
            </a:extLst>
          </p:cNvPr>
          <p:cNvSpPr txBox="1"/>
          <p:nvPr/>
        </p:nvSpPr>
        <p:spPr>
          <a:xfrm>
            <a:off x="12138327" y="6915548"/>
            <a:ext cx="5562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lvl="0" algn="ctr"/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Оценка</a:t>
            </a:r>
            <a:r>
              <a:rPr lang="ru-RU" sz="2000" b="1" spc="-2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результатов</a:t>
            </a:r>
            <a:r>
              <a:rPr lang="ru-RU" sz="2000" b="1" spc="-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обучения</a:t>
            </a:r>
            <a:endParaRPr lang="x-none" sz="2000" b="1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lvl="1" algn="just"/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Оценка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проводится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признанными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национальном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уровне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высшими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учебными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заведениями или другими признанными оценщиками в рамках национальной системы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обеспечения</a:t>
            </a:r>
            <a:r>
              <a:rPr lang="ru-RU" sz="2000" spc="-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качества.</a:t>
            </a:r>
            <a:endParaRPr lang="x-none" sz="2000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E9AED4AFF95C444BE6683AD457FB4C2" ma:contentTypeVersion="12" ma:contentTypeDescription="Создание документа." ma:contentTypeScope="" ma:versionID="3449a38386be4877b5290b3354a8506a">
  <xsd:schema xmlns:xsd="http://www.w3.org/2001/XMLSchema" xmlns:xs="http://www.w3.org/2001/XMLSchema" xmlns:p="http://schemas.microsoft.com/office/2006/metadata/properties" xmlns:ns2="6f62f1d2-3892-446e-8a70-515885b3d563" xmlns:ns3="57e7b214-5d5e-4b63-ae29-98bc4427786f" targetNamespace="http://schemas.microsoft.com/office/2006/metadata/properties" ma:root="true" ma:fieldsID="b706186b50ec193594a63d5cd623c9eb" ns2:_="" ns3:_="">
    <xsd:import namespace="6f62f1d2-3892-446e-8a70-515885b3d563"/>
    <xsd:import namespace="57e7b214-5d5e-4b63-ae29-98bc442778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2f1d2-3892-446e-8a70-515885b3d5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c62bc966-b589-40ab-a28f-0cd1435a2e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7b214-5d5e-4b63-ae29-98bc4427786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73cd26c-c689-469d-8816-0668c688fe31}" ma:internalName="TaxCatchAll" ma:showField="CatchAllData" ma:web="57e7b214-5d5e-4b63-ae29-98bc442778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e7b214-5d5e-4b63-ae29-98bc4427786f" xsi:nil="true"/>
    <lcf76f155ced4ddcb4097134ff3c332f xmlns="6f62f1d2-3892-446e-8a70-515885b3d56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D128F1-2314-4935-9894-DBDACF6B9F67}"/>
</file>

<file path=customXml/itemProps2.xml><?xml version="1.0" encoding="utf-8"?>
<ds:datastoreItem xmlns:ds="http://schemas.openxmlformats.org/officeDocument/2006/customXml" ds:itemID="{39E03FC2-1399-446E-9A33-669C0376EA90}"/>
</file>

<file path=customXml/itemProps3.xml><?xml version="1.0" encoding="utf-8"?>
<ds:datastoreItem xmlns:ds="http://schemas.openxmlformats.org/officeDocument/2006/customXml" ds:itemID="{653FA29D-57D0-4973-B7B6-BB537C6BC273}"/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4727</Words>
  <Application>Microsoft Office PowerPoint</Application>
  <PresentationFormat>Произвольный</PresentationFormat>
  <Paragraphs>350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Wingdings</vt:lpstr>
      <vt:lpstr>Lato</vt:lpstr>
      <vt:lpstr>Symbol</vt:lpstr>
      <vt:lpstr>Arial</vt:lpstr>
      <vt:lpstr>Montserrat Semi-Bold</vt:lpstr>
      <vt:lpstr>Times New Roman</vt:lpstr>
      <vt:lpstr>Montserrat Bold</vt:lpstr>
      <vt:lpstr>Calibri</vt:lpstr>
      <vt:lpstr>Century Gothic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и Синий Чистый Цифровой Продажи и Маркетинг Предложение Миссия и Цели Презентация</dc:title>
  <dc:creator>MSI2</dc:creator>
  <cp:lastModifiedBy>Мәдібас Гүлзат</cp:lastModifiedBy>
  <cp:revision>71</cp:revision>
  <dcterms:created xsi:type="dcterms:W3CDTF">2006-08-16T00:00:00Z</dcterms:created>
  <dcterms:modified xsi:type="dcterms:W3CDTF">2025-02-19T04:31:18Z</dcterms:modified>
  <dc:identifier>DAGeNjyXnFg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0x010100FE9AED4AFF95C444BE6683AD457FB4C2</vt:lpwstr>
  </property>
</Properties>
</file>